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79" r:id="rId2"/>
    <p:sldId id="394" r:id="rId3"/>
    <p:sldId id="405" r:id="rId4"/>
    <p:sldId id="389" r:id="rId5"/>
    <p:sldId id="390" r:id="rId6"/>
    <p:sldId id="425" r:id="rId7"/>
    <p:sldId id="395" r:id="rId8"/>
    <p:sldId id="396" r:id="rId9"/>
    <p:sldId id="397" r:id="rId10"/>
    <p:sldId id="398" r:id="rId11"/>
    <p:sldId id="399" r:id="rId12"/>
    <p:sldId id="400" r:id="rId13"/>
    <p:sldId id="426" r:id="rId14"/>
    <p:sldId id="401" r:id="rId15"/>
    <p:sldId id="402" r:id="rId16"/>
    <p:sldId id="427" r:id="rId17"/>
    <p:sldId id="404" r:id="rId18"/>
    <p:sldId id="406" r:id="rId19"/>
    <p:sldId id="407" r:id="rId20"/>
    <p:sldId id="408" r:id="rId21"/>
    <p:sldId id="410" r:id="rId22"/>
    <p:sldId id="411" r:id="rId23"/>
    <p:sldId id="412" r:id="rId24"/>
    <p:sldId id="420" r:id="rId25"/>
    <p:sldId id="414" r:id="rId26"/>
    <p:sldId id="415" r:id="rId27"/>
    <p:sldId id="409" r:id="rId28"/>
    <p:sldId id="416" r:id="rId29"/>
    <p:sldId id="417" r:id="rId30"/>
    <p:sldId id="418" r:id="rId31"/>
    <p:sldId id="419" r:id="rId32"/>
    <p:sldId id="421" r:id="rId33"/>
    <p:sldId id="422" r:id="rId34"/>
    <p:sldId id="423" r:id="rId35"/>
    <p:sldId id="424" r:id="rId36"/>
    <p:sldId id="429" r:id="rId37"/>
    <p:sldId id="42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6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E1C0B-4F26-4009-B64B-78FB3959C2BA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719CF-5233-465F-AB99-38083E3D3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62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C32C1607-B991-4F5D-BCB7-EDD0A8F87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D6CDB839-43AC-4EAB-BD59-31B08F7F1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19-F8B7-454F-B7EE-0F90C58F9952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7C19-F8B7-454F-B7EE-0F90C58F9952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8E651-8349-4CA2-B09D-B9A0A0D1D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My Dropbox\Photos\Hungary\Official\3_Competition_Time_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0271" y="1"/>
            <a:ext cx="10284211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635375"/>
            <a:ext cx="7772400" cy="1470025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Cross-Country for Beginners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Part 5:  Flight Computers and Final Glides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Bill Elliott and Rand Baldwin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5219" y="1"/>
            <a:ext cx="130250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/>
          <p:nvPr/>
        </p:nvGrpSpPr>
        <p:grpSpPr>
          <a:xfrm>
            <a:off x="2488372" y="1051324"/>
            <a:ext cx="3913676" cy="6788696"/>
            <a:chOff x="2488372" y="1051324"/>
            <a:chExt cx="3913676" cy="6788696"/>
          </a:xfrm>
        </p:grpSpPr>
        <p:sp>
          <p:nvSpPr>
            <p:cNvPr id="22" name="Oval 21"/>
            <p:cNvSpPr/>
            <p:nvPr/>
          </p:nvSpPr>
          <p:spPr>
            <a:xfrm>
              <a:off x="3452836" y="1051324"/>
              <a:ext cx="2232700" cy="2209800"/>
            </a:xfrm>
            <a:prstGeom prst="ellipse">
              <a:avLst/>
            </a:prstGeom>
            <a:solidFill>
              <a:srgbClr val="FF00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72964" y="2363804"/>
              <a:ext cx="2232700" cy="2209800"/>
            </a:xfrm>
            <a:prstGeom prst="ellipse">
              <a:avLst/>
            </a:prstGeom>
            <a:solidFill>
              <a:srgbClr val="FF00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488372" y="4140316"/>
              <a:ext cx="2232700" cy="2209800"/>
            </a:xfrm>
            <a:prstGeom prst="ellipse">
              <a:avLst/>
            </a:prstGeom>
            <a:solidFill>
              <a:srgbClr val="FF00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169348" y="5630220"/>
              <a:ext cx="2232700" cy="2209800"/>
            </a:xfrm>
            <a:prstGeom prst="ellipse">
              <a:avLst/>
            </a:prstGeom>
            <a:solidFill>
              <a:srgbClr val="FF00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-2445356" y="-631924"/>
            <a:ext cx="12204860" cy="8585720"/>
            <a:chOff x="-2445356" y="-631924"/>
            <a:chExt cx="12204860" cy="8585720"/>
          </a:xfrm>
        </p:grpSpPr>
        <p:sp>
          <p:nvSpPr>
            <p:cNvPr id="24" name="Oval 23"/>
            <p:cNvSpPr/>
            <p:nvPr/>
          </p:nvSpPr>
          <p:spPr>
            <a:xfrm>
              <a:off x="7526804" y="3514828"/>
              <a:ext cx="2232700" cy="2209800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932260" y="5414172"/>
              <a:ext cx="2232700" cy="2209800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72660" y="5743996"/>
              <a:ext cx="2232700" cy="2209800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44420" y="3769580"/>
              <a:ext cx="2232700" cy="2209800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23348" y="3198636"/>
              <a:ext cx="2232700" cy="2209800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157036" y="3733180"/>
              <a:ext cx="2232700" cy="2209800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-1069180" y="2561724"/>
              <a:ext cx="2232700" cy="2209800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-2445356" y="898940"/>
              <a:ext cx="2232700" cy="2209800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473892" y="1883868"/>
              <a:ext cx="2232700" cy="2209800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24900" y="1094556"/>
              <a:ext cx="2232700" cy="2209800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63652" y="632796"/>
              <a:ext cx="2232700" cy="2209800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885316" y="389404"/>
              <a:ext cx="2232700" cy="2209800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048804" y="-631924"/>
              <a:ext cx="2232700" cy="2209800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979140" y="-15492"/>
              <a:ext cx="2232700" cy="2209800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-2165488" y="-1085172"/>
            <a:ext cx="11640808" cy="8598320"/>
            <a:chOff x="-2165488" y="-1085172"/>
            <a:chExt cx="11640808" cy="8598320"/>
          </a:xfrm>
        </p:grpSpPr>
        <p:grpSp>
          <p:nvGrpSpPr>
            <p:cNvPr id="6" name="Group 77"/>
            <p:cNvGrpSpPr/>
            <p:nvPr/>
          </p:nvGrpSpPr>
          <p:grpSpPr>
            <a:xfrm>
              <a:off x="-2165488" y="-1085172"/>
              <a:ext cx="11640808" cy="8375408"/>
              <a:chOff x="-2165488" y="-1085172"/>
              <a:chExt cx="11640808" cy="8375408"/>
            </a:xfrm>
            <a:solidFill>
              <a:srgbClr val="BFBFBF">
                <a:alpha val="50196"/>
              </a:srgbClr>
            </a:solidFill>
          </p:grpSpPr>
          <p:sp>
            <p:nvSpPr>
              <p:cNvPr id="55" name="Oval 54"/>
              <p:cNvSpPr/>
              <p:nvPr/>
            </p:nvSpPr>
            <p:spPr>
              <a:xfrm>
                <a:off x="-2165488" y="1169052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-784768" y="2863676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45568" y="3971436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75904" y="3468732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828816" y="4057868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595376" y="5124684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765120" y="2151692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698016" y="952940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133328" y="723196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661616" y="1407868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367328" y="-309508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301360" y="-1085172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184784" y="5629644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797520" y="3789436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76"/>
            <p:cNvGrpSpPr/>
            <p:nvPr/>
          </p:nvGrpSpPr>
          <p:grpSpPr>
            <a:xfrm>
              <a:off x="2765952" y="1314588"/>
              <a:ext cx="3367880" cy="6198560"/>
              <a:chOff x="2765952" y="1314588"/>
              <a:chExt cx="3367880" cy="6198560"/>
            </a:xfrm>
            <a:solidFill>
              <a:srgbClr val="BFBFBF">
                <a:alpha val="50196"/>
              </a:srgbClr>
            </a:solidFill>
          </p:grpSpPr>
          <p:sp>
            <p:nvSpPr>
              <p:cNvPr id="51" name="Oval 50"/>
              <p:cNvSpPr/>
              <p:nvPr/>
            </p:nvSpPr>
            <p:spPr>
              <a:xfrm>
                <a:off x="4456032" y="5852556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765952" y="4408140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355088" y="2622524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643968" y="1314588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2333732" y="4831852"/>
            <a:ext cx="2232700" cy="2209800"/>
          </a:xfrm>
          <a:prstGeom prst="ellipse">
            <a:avLst/>
          </a:prstGeom>
          <a:solidFill>
            <a:srgbClr val="FFFF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59307" y="655092"/>
            <a:ext cx="2673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Eight Mile Circles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2238199">
            <a:off x="8002598" y="5873087"/>
            <a:ext cx="609600" cy="609600"/>
            <a:chOff x="7086600" y="4876800"/>
            <a:chExt cx="609600" cy="6096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7086600" y="4953000"/>
              <a:ext cx="609600" cy="4572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7010399" y="5181600"/>
              <a:ext cx="6096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/>
          <p:nvPr/>
        </p:nvGrpSpPr>
        <p:grpSpPr>
          <a:xfrm>
            <a:off x="685800" y="6150592"/>
            <a:ext cx="7813344" cy="457200"/>
            <a:chOff x="771970" y="5943600"/>
            <a:chExt cx="4892468" cy="457200"/>
          </a:xfrm>
        </p:grpSpPr>
        <p:cxnSp>
          <p:nvCxnSpPr>
            <p:cNvPr id="9" name="Straight Connector 8"/>
            <p:cNvCxnSpPr/>
            <p:nvPr/>
          </p:nvCxnSpPr>
          <p:spPr>
            <a:xfrm rot="10800000">
              <a:off x="914400" y="5943600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1970" y="601980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miles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65866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3914" y="6031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endParaRPr lang="en-US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8314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US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2714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US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62752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US" dirty="0" smtClean="0"/>
            </a:p>
          </p:txBody>
        </p:sp>
      </p:grp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82" y="266903"/>
            <a:ext cx="3429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01304" y="4114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1,000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3949" y="22860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3949" y="5450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3,000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19072" y="1389603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ctr"/>
                <a:tab pos="2060575" algn="ctr"/>
                <a:tab pos="3206750" algn="ctr"/>
              </a:tabLst>
            </a:pPr>
            <a:r>
              <a:rPr lang="en-US" dirty="0" smtClean="0"/>
              <a:t>Astir CS	MC	Sink Rate	</a:t>
            </a:r>
            <a:r>
              <a:rPr lang="en-US" dirty="0" err="1" smtClean="0"/>
              <a:t>Req’d</a:t>
            </a:r>
            <a:r>
              <a:rPr lang="en-US" dirty="0" smtClean="0"/>
              <a:t> Alt	</a:t>
            </a:r>
          </a:p>
          <a:p>
            <a:pPr>
              <a:tabLst>
                <a:tab pos="1146175" algn="ctr"/>
                <a:tab pos="2060575" algn="ctr"/>
                <a:tab pos="3206750" algn="ctr"/>
              </a:tabLst>
            </a:pPr>
            <a:r>
              <a:rPr lang="en-US" dirty="0" smtClean="0"/>
              <a:t>No wind </a:t>
            </a:r>
            <a:r>
              <a:rPr lang="en-US" dirty="0"/>
              <a:t>	</a:t>
            </a:r>
            <a:r>
              <a:rPr lang="en-US" b="1" dirty="0" smtClean="0"/>
              <a:t>0	1.3	1,430</a:t>
            </a:r>
          </a:p>
          <a:p>
            <a:pPr>
              <a:tabLst>
                <a:tab pos="1146175" algn="ctr"/>
                <a:tab pos="2060575" algn="ctr"/>
                <a:tab pos="3206750" algn="ctr"/>
              </a:tabLst>
            </a:pPr>
            <a:r>
              <a:rPr lang="en-US" dirty="0"/>
              <a:t>	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52451" y="510425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ft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190947" y="415116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1,000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193219" y="323901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1,500 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900753" y="1746914"/>
            <a:ext cx="7326579" cy="25987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5" idx="3"/>
          </p:cNvCxnSpPr>
          <p:nvPr/>
        </p:nvCxnSpPr>
        <p:spPr>
          <a:xfrm rot="5400000" flipH="1" flipV="1">
            <a:off x="-1811951" y="3428789"/>
            <a:ext cx="5425406" cy="27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798400" y="-5291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if Best L/D more like 35:1?</a:t>
            </a:r>
            <a:endParaRPr lang="en-US" sz="4000" dirty="0"/>
          </a:p>
        </p:txBody>
      </p:sp>
      <p:grpSp>
        <p:nvGrpSpPr>
          <p:cNvPr id="4" name="Group 60"/>
          <p:cNvGrpSpPr/>
          <p:nvPr/>
        </p:nvGrpSpPr>
        <p:grpSpPr>
          <a:xfrm>
            <a:off x="5472728" y="4353636"/>
            <a:ext cx="2702287" cy="1779106"/>
            <a:chOff x="5472728" y="4353636"/>
            <a:chExt cx="2702287" cy="1779106"/>
          </a:xfrm>
        </p:grpSpPr>
        <p:sp>
          <p:nvSpPr>
            <p:cNvPr id="58" name="Left Brace 57"/>
            <p:cNvSpPr/>
            <p:nvPr/>
          </p:nvSpPr>
          <p:spPr>
            <a:xfrm>
              <a:off x="7956651" y="4353636"/>
              <a:ext cx="218364" cy="1774209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72728" y="5486411"/>
              <a:ext cx="2521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500 ft Pattern Altitude</a:t>
              </a:r>
            </a:p>
            <a:p>
              <a:r>
                <a:rPr lang="en-US" dirty="0" smtClean="0"/>
                <a:t>Plus 500 ft Safety Margin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52282" y="3631847"/>
            <a:ext cx="4025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a 500 ft pattern plus 500 ft safety</a:t>
            </a:r>
          </a:p>
          <a:p>
            <a:r>
              <a:rPr lang="en-US" dirty="0" smtClean="0"/>
              <a:t>You need ~2,500 ft to go 10 miles.</a:t>
            </a:r>
          </a:p>
          <a:p>
            <a:endParaRPr lang="en-US" dirty="0" smtClean="0"/>
          </a:p>
          <a:p>
            <a:r>
              <a:rPr lang="en-US" dirty="0" smtClean="0"/>
              <a:t>At 2,500 ft, you can go about </a:t>
            </a:r>
            <a:r>
              <a:rPr lang="en-US" b="1" dirty="0" smtClean="0"/>
              <a:t>ten</a:t>
            </a:r>
            <a:r>
              <a:rPr lang="en-US" dirty="0" smtClean="0"/>
              <a:t> miles.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5219" y="1"/>
            <a:ext cx="130250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56"/>
          <p:cNvGrpSpPr/>
          <p:nvPr/>
        </p:nvGrpSpPr>
        <p:grpSpPr>
          <a:xfrm>
            <a:off x="-2696426" y="-1476428"/>
            <a:ext cx="14480608" cy="9565415"/>
            <a:chOff x="-2696426" y="-1476428"/>
            <a:chExt cx="14480608" cy="9565415"/>
          </a:xfrm>
        </p:grpSpPr>
        <p:grpSp>
          <p:nvGrpSpPr>
            <p:cNvPr id="55" name="Group 54"/>
            <p:cNvGrpSpPr/>
            <p:nvPr/>
          </p:nvGrpSpPr>
          <p:grpSpPr>
            <a:xfrm>
              <a:off x="-2696426" y="-1476428"/>
              <a:ext cx="14480608" cy="9565415"/>
              <a:chOff x="-2696426" y="-1476428"/>
              <a:chExt cx="14480608" cy="9565415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-2696426" y="-1476428"/>
                <a:ext cx="14480608" cy="9565415"/>
                <a:chOff x="-2696426" y="-1476428"/>
                <a:chExt cx="14480608" cy="9565415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1275446" y="3526317"/>
                  <a:ext cx="2743200" cy="2715066"/>
                </a:xfrm>
                <a:prstGeom prst="ellipse">
                  <a:avLst/>
                </a:prstGeom>
                <a:solidFill>
                  <a:srgbClr val="FFFF00">
                    <a:alpha val="38039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-2696426" y="-1476428"/>
                  <a:ext cx="14480608" cy="9565415"/>
                  <a:chOff x="-2696426" y="-1476428"/>
                  <a:chExt cx="14480608" cy="9565415"/>
                </a:xfrm>
              </p:grpSpPr>
              <p:sp>
                <p:nvSpPr>
                  <p:cNvPr id="5" name="Oval 4"/>
                  <p:cNvSpPr/>
                  <p:nvPr/>
                </p:nvSpPr>
                <p:spPr>
                  <a:xfrm>
                    <a:off x="1223890" y="1575581"/>
                    <a:ext cx="2743200" cy="2715066"/>
                  </a:xfrm>
                  <a:prstGeom prst="ellipse">
                    <a:avLst/>
                  </a:prstGeom>
                  <a:solidFill>
                    <a:srgbClr val="FFFF00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3132442" y="825281"/>
                    <a:ext cx="2743200" cy="2715066"/>
                  </a:xfrm>
                  <a:prstGeom prst="ellipse">
                    <a:avLst/>
                  </a:prstGeom>
                  <a:solidFill>
                    <a:srgbClr val="FFFF00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5169954" y="443097"/>
                    <a:ext cx="2743200" cy="2715066"/>
                  </a:xfrm>
                  <a:prstGeom prst="ellipse">
                    <a:avLst/>
                  </a:prstGeom>
                  <a:solidFill>
                    <a:srgbClr val="FFFF00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6630678" y="117185"/>
                    <a:ext cx="2743200" cy="2715066"/>
                  </a:xfrm>
                  <a:prstGeom prst="ellipse">
                    <a:avLst/>
                  </a:prstGeom>
                  <a:solidFill>
                    <a:srgbClr val="FFFF00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7289526" y="3209797"/>
                    <a:ext cx="2743200" cy="2715066"/>
                  </a:xfrm>
                  <a:prstGeom prst="ellipse">
                    <a:avLst/>
                  </a:prstGeom>
                  <a:solidFill>
                    <a:srgbClr val="FFFF00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910858" y="5373921"/>
                    <a:ext cx="2743200" cy="2715066"/>
                  </a:xfrm>
                  <a:prstGeom prst="ellipse">
                    <a:avLst/>
                  </a:prstGeom>
                  <a:solidFill>
                    <a:srgbClr val="FFFF00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2797138" y="2121865"/>
                    <a:ext cx="2743200" cy="2715066"/>
                  </a:xfrm>
                  <a:prstGeom prst="ellipse">
                    <a:avLst/>
                  </a:prstGeom>
                  <a:solidFill>
                    <a:srgbClr val="FFFF00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5695146" y="5160553"/>
                    <a:ext cx="2743200" cy="2715066"/>
                  </a:xfrm>
                  <a:prstGeom prst="ellipse">
                    <a:avLst/>
                  </a:prstGeom>
                  <a:solidFill>
                    <a:srgbClr val="FFFF00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9040982" y="1683409"/>
                    <a:ext cx="2743200" cy="2715066"/>
                  </a:xfrm>
                  <a:prstGeom prst="ellipse">
                    <a:avLst/>
                  </a:prstGeom>
                  <a:solidFill>
                    <a:srgbClr val="FFFF00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-370510" y="3413773"/>
                    <a:ext cx="2743200" cy="2715066"/>
                  </a:xfrm>
                  <a:prstGeom prst="ellipse">
                    <a:avLst/>
                  </a:prstGeom>
                  <a:solidFill>
                    <a:srgbClr val="FFFF00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-1301346" y="2342257"/>
                    <a:ext cx="2743200" cy="2715066"/>
                  </a:xfrm>
                  <a:prstGeom prst="ellipse">
                    <a:avLst/>
                  </a:prstGeom>
                  <a:solidFill>
                    <a:srgbClr val="FFFF00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-2696426" y="679885"/>
                    <a:ext cx="2743200" cy="2715066"/>
                  </a:xfrm>
                  <a:prstGeom prst="ellipse">
                    <a:avLst/>
                  </a:prstGeom>
                  <a:solidFill>
                    <a:srgbClr val="FFFF00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3725004" y="-1476428"/>
                    <a:ext cx="2743200" cy="2715066"/>
                  </a:xfrm>
                  <a:prstGeom prst="ellipse">
                    <a:avLst/>
                  </a:prstGeom>
                  <a:solidFill>
                    <a:srgbClr val="FFFF00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5092745" y="863586"/>
                    <a:ext cx="2743200" cy="2715066"/>
                  </a:xfrm>
                  <a:prstGeom prst="ellipse">
                    <a:avLst/>
                  </a:prstGeom>
                  <a:solidFill>
                    <a:srgbClr val="FFFF00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6053445" y="-1069385"/>
                    <a:ext cx="2743200" cy="2715066"/>
                  </a:xfrm>
                  <a:prstGeom prst="ellipse">
                    <a:avLst/>
                  </a:prstGeom>
                  <a:solidFill>
                    <a:srgbClr val="FFFF00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4" name="Oval 23"/>
              <p:cNvSpPr/>
              <p:nvPr/>
            </p:nvSpPr>
            <p:spPr>
              <a:xfrm>
                <a:off x="565002" y="2815873"/>
                <a:ext cx="2743200" cy="2715066"/>
              </a:xfrm>
              <a:prstGeom prst="ellipse">
                <a:avLst/>
              </a:prstGeom>
              <a:solidFill>
                <a:srgbClr val="FFFF00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Oval 55"/>
            <p:cNvSpPr/>
            <p:nvPr/>
          </p:nvSpPr>
          <p:spPr>
            <a:xfrm>
              <a:off x="2209800" y="3886200"/>
              <a:ext cx="2743200" cy="2715066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59307" y="655092"/>
            <a:ext cx="245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Ten Mile Circles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037486" y="4569717"/>
            <a:ext cx="2743200" cy="2715066"/>
          </a:xfrm>
          <a:prstGeom prst="ellipse">
            <a:avLst/>
          </a:prstGeom>
          <a:solidFill>
            <a:srgbClr val="FFFF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8"/>
          <p:cNvGrpSpPr/>
          <p:nvPr/>
        </p:nvGrpSpPr>
        <p:grpSpPr>
          <a:xfrm>
            <a:off x="-2165488" y="-1085172"/>
            <a:ext cx="11640808" cy="8598320"/>
            <a:chOff x="-2165488" y="-1085172"/>
            <a:chExt cx="11640808" cy="8598320"/>
          </a:xfrm>
          <a:solidFill>
            <a:srgbClr val="C0504D">
              <a:alpha val="65098"/>
            </a:srgbClr>
          </a:solidFill>
        </p:grpSpPr>
        <p:grpSp>
          <p:nvGrpSpPr>
            <p:cNvPr id="3" name="Group 77"/>
            <p:cNvGrpSpPr/>
            <p:nvPr/>
          </p:nvGrpSpPr>
          <p:grpSpPr>
            <a:xfrm>
              <a:off x="-2165488" y="-1085172"/>
              <a:ext cx="11640808" cy="8375408"/>
              <a:chOff x="-2165488" y="-1085172"/>
              <a:chExt cx="11640808" cy="8375408"/>
            </a:xfrm>
            <a:grpFill/>
          </p:grpSpPr>
          <p:sp>
            <p:nvSpPr>
              <p:cNvPr id="36" name="Oval 35"/>
              <p:cNvSpPr/>
              <p:nvPr/>
            </p:nvSpPr>
            <p:spPr>
              <a:xfrm>
                <a:off x="-2165488" y="1169052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-784768" y="2863676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45568" y="3971436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75904" y="3468732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828816" y="4057868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595376" y="5124684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765120" y="2151692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698016" y="952940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133328" y="723196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661616" y="1407868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367328" y="-309508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301360" y="-1085172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184784" y="5629644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797520" y="3789436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76"/>
            <p:cNvGrpSpPr/>
            <p:nvPr/>
          </p:nvGrpSpPr>
          <p:grpSpPr>
            <a:xfrm>
              <a:off x="2765952" y="1314588"/>
              <a:ext cx="3367880" cy="6198560"/>
              <a:chOff x="2765952" y="1314588"/>
              <a:chExt cx="3367880" cy="6198560"/>
            </a:xfrm>
            <a:grpFill/>
          </p:grpSpPr>
          <p:sp>
            <p:nvSpPr>
              <p:cNvPr id="32" name="Oval 31"/>
              <p:cNvSpPr/>
              <p:nvPr/>
            </p:nvSpPr>
            <p:spPr>
              <a:xfrm>
                <a:off x="4456032" y="5852556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765952" y="4408140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55088" y="2622524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643968" y="1314588"/>
                <a:ext cx="1677800" cy="16605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point?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791242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Oh my god … some many circles!</a:t>
            </a:r>
            <a:br>
              <a:rPr lang="en-US" sz="2800" dirty="0" smtClean="0"/>
            </a:b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We have been trained to think along these terms: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What is my glide ratio?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How far can I go?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Can I get to an airport or a </a:t>
            </a:r>
            <a:r>
              <a:rPr lang="en-US" sz="2800" dirty="0" err="1" smtClean="0"/>
              <a:t>landable</a:t>
            </a:r>
            <a:r>
              <a:rPr lang="en-US" sz="2800" dirty="0" smtClean="0"/>
              <a:t> field?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What if the wind quits?</a:t>
            </a:r>
            <a:br>
              <a:rPr lang="en-US" sz="2800" dirty="0" smtClean="0"/>
            </a:b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All of this thinking, figuring, analyzing </a:t>
            </a:r>
            <a:r>
              <a:rPr lang="en-US" sz="2800" b="1" i="1" dirty="0" smtClean="0"/>
              <a:t>paralyzes us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We can do better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673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flipH="1" flipV="1">
            <a:off x="900754" y="1446665"/>
            <a:ext cx="3670114" cy="14438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 rot="2238199">
            <a:off x="8002598" y="5873087"/>
            <a:ext cx="609600" cy="609600"/>
            <a:chOff x="7086600" y="4876800"/>
            <a:chExt cx="609600" cy="6096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7086600" y="4953000"/>
              <a:ext cx="609600" cy="4572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7010399" y="5181600"/>
              <a:ext cx="6096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/>
          <p:nvPr/>
        </p:nvGrpSpPr>
        <p:grpSpPr>
          <a:xfrm>
            <a:off x="685800" y="6150592"/>
            <a:ext cx="7813344" cy="457200"/>
            <a:chOff x="771970" y="5943600"/>
            <a:chExt cx="4892468" cy="457200"/>
          </a:xfrm>
        </p:grpSpPr>
        <p:cxnSp>
          <p:nvCxnSpPr>
            <p:cNvPr id="9" name="Straight Connector 8"/>
            <p:cNvCxnSpPr/>
            <p:nvPr/>
          </p:nvCxnSpPr>
          <p:spPr>
            <a:xfrm rot="10800000">
              <a:off x="914400" y="5943600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1970" y="601980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miles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65866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3914" y="6031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endParaRPr lang="en-US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8314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US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2714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US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62752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US" dirty="0" smtClean="0"/>
            </a:p>
          </p:txBody>
        </p:sp>
      </p:grp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82" y="266903"/>
            <a:ext cx="3429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01304" y="4114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1,000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3949" y="22860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3949" y="5450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3,000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780435" y="1119144"/>
            <a:ext cx="40222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ctr"/>
                <a:tab pos="2060575" algn="ctr"/>
                <a:tab pos="3206750" algn="ctr"/>
              </a:tabLst>
            </a:pPr>
            <a:r>
              <a:rPr lang="en-US" dirty="0" smtClean="0"/>
              <a:t>Astir CS	MC	Sink Rate	</a:t>
            </a:r>
            <a:r>
              <a:rPr lang="en-US" dirty="0" err="1" smtClean="0"/>
              <a:t>Req’d</a:t>
            </a:r>
            <a:r>
              <a:rPr lang="en-US" dirty="0" smtClean="0"/>
              <a:t> Alt	</a:t>
            </a:r>
          </a:p>
          <a:p>
            <a:pPr>
              <a:tabLst>
                <a:tab pos="1146175" algn="ctr"/>
                <a:tab pos="2060575" algn="ctr"/>
                <a:tab pos="3206750" algn="ctr"/>
              </a:tabLst>
            </a:pPr>
            <a:r>
              <a:rPr lang="en-US" dirty="0"/>
              <a:t>	</a:t>
            </a:r>
            <a:r>
              <a:rPr lang="en-US" b="1" dirty="0" smtClean="0">
                <a:solidFill>
                  <a:srgbClr val="FFFF00"/>
                </a:solidFill>
              </a:rPr>
              <a:t>0	1.3	1,430</a:t>
            </a:r>
          </a:p>
          <a:p>
            <a:pPr>
              <a:tabLst>
                <a:tab pos="1146175" algn="ctr"/>
                <a:tab pos="2060575" algn="ctr"/>
                <a:tab pos="3206750" algn="ctr"/>
              </a:tabLst>
            </a:pPr>
            <a:r>
              <a:rPr lang="en-US" dirty="0" smtClean="0"/>
              <a:t>No wind</a:t>
            </a:r>
            <a:r>
              <a:rPr lang="en-US" dirty="0"/>
              <a:t>	</a:t>
            </a:r>
            <a:r>
              <a:rPr lang="en-US" dirty="0" smtClean="0"/>
              <a:t>1	1.6	1,510</a:t>
            </a:r>
          </a:p>
          <a:p>
            <a:pPr>
              <a:tabLst>
                <a:tab pos="1146175" algn="ctr"/>
                <a:tab pos="2060575" algn="ctr"/>
                <a:tab pos="3206750" algn="ctr"/>
              </a:tabLst>
            </a:pPr>
            <a:r>
              <a:rPr lang="en-US" dirty="0"/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	2.1	1,680</a:t>
            </a:r>
          </a:p>
          <a:p>
            <a:pPr>
              <a:tabLst>
                <a:tab pos="1146175" algn="ctr"/>
                <a:tab pos="2060575" algn="ctr"/>
                <a:tab pos="3206750" algn="ctr"/>
              </a:tabLst>
            </a:pPr>
            <a:r>
              <a:rPr lang="en-US" dirty="0"/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	2.6	1,880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52451" y="510425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ft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190947" y="415116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1,000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193219" y="323901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1,500 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900753" y="1746914"/>
            <a:ext cx="7326579" cy="259874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914401" y="1228300"/>
            <a:ext cx="7312935" cy="31173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2"/>
          <p:cNvGrpSpPr/>
          <p:nvPr/>
        </p:nvGrpSpPr>
        <p:grpSpPr>
          <a:xfrm>
            <a:off x="7451684" y="1569503"/>
            <a:ext cx="1300197" cy="832505"/>
            <a:chOff x="7451684" y="1569503"/>
            <a:chExt cx="1300197" cy="832505"/>
          </a:xfrm>
        </p:grpSpPr>
        <p:sp>
          <p:nvSpPr>
            <p:cNvPr id="28" name="Right Brace 27"/>
            <p:cNvSpPr/>
            <p:nvPr/>
          </p:nvSpPr>
          <p:spPr>
            <a:xfrm>
              <a:off x="7451684" y="1569503"/>
              <a:ext cx="191068" cy="832505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47466" y="1692330"/>
              <a:ext cx="904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400+ ft </a:t>
              </a:r>
            </a:p>
            <a:p>
              <a:r>
                <a:rPr lang="en-US" dirty="0" smtClean="0"/>
                <a:t>margin</a:t>
              </a:r>
              <a:endParaRPr lang="en-US" dirty="0"/>
            </a:p>
          </p:txBody>
        </p:sp>
      </p:grpSp>
      <p:cxnSp>
        <p:nvCxnSpPr>
          <p:cNvPr id="38" name="Straight Connector 37"/>
          <p:cNvCxnSpPr/>
          <p:nvPr/>
        </p:nvCxnSpPr>
        <p:spPr>
          <a:xfrm rot="10800000">
            <a:off x="887107" y="887100"/>
            <a:ext cx="3643951" cy="199257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887105" y="887104"/>
            <a:ext cx="7328857" cy="344718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55317" y="3493819"/>
            <a:ext cx="4387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 = 3, Cruise </a:t>
            </a:r>
            <a:r>
              <a:rPr lang="en-US" dirty="0" smtClean="0"/>
              <a:t>5 miles, now 250 below glide.</a:t>
            </a:r>
          </a:p>
          <a:p>
            <a:r>
              <a:rPr lang="en-US" dirty="0" smtClean="0"/>
              <a:t>Simple adjust MC = 1 and your back on glide.</a:t>
            </a:r>
            <a:endParaRPr lang="en-US" dirty="0"/>
          </a:p>
        </p:txBody>
      </p:sp>
      <p:cxnSp>
        <p:nvCxnSpPr>
          <p:cNvPr id="56" name="Straight Connector 55"/>
          <p:cNvCxnSpPr>
            <a:endCxn id="25" idx="3"/>
          </p:cNvCxnSpPr>
          <p:nvPr/>
        </p:nvCxnSpPr>
        <p:spPr>
          <a:xfrm rot="5400000" flipH="1" flipV="1">
            <a:off x="-1811951" y="3428789"/>
            <a:ext cx="5425406" cy="27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798400" y="-5291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Cruise Faster than Best L/D?</a:t>
            </a:r>
            <a:endParaRPr lang="en-US" sz="4000" dirty="0"/>
          </a:p>
        </p:txBody>
      </p:sp>
      <p:grpSp>
        <p:nvGrpSpPr>
          <p:cNvPr id="7" name="Group 60"/>
          <p:cNvGrpSpPr/>
          <p:nvPr/>
        </p:nvGrpSpPr>
        <p:grpSpPr>
          <a:xfrm>
            <a:off x="5472728" y="4353636"/>
            <a:ext cx="2702287" cy="1779106"/>
            <a:chOff x="5472728" y="4353636"/>
            <a:chExt cx="2702287" cy="1779106"/>
          </a:xfrm>
        </p:grpSpPr>
        <p:sp>
          <p:nvSpPr>
            <p:cNvPr id="58" name="Left Brace 57"/>
            <p:cNvSpPr/>
            <p:nvPr/>
          </p:nvSpPr>
          <p:spPr>
            <a:xfrm>
              <a:off x="7956651" y="4353636"/>
              <a:ext cx="218364" cy="1774209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72728" y="5486411"/>
              <a:ext cx="2521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500 ft Pattern Altitude</a:t>
              </a:r>
            </a:p>
            <a:p>
              <a:r>
                <a:rPr lang="en-US" dirty="0" smtClean="0"/>
                <a:t>Plus 500 ft Safety Margin</a:t>
              </a:r>
              <a:endParaRPr lang="en-US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337478" y="4394571"/>
            <a:ext cx="53037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i="1" dirty="0" smtClean="0"/>
              <a:t>MC solution is shortest time home.</a:t>
            </a:r>
          </a:p>
          <a:p>
            <a:pPr marL="342900" indent="-342900">
              <a:buAutoNum type="arabicPeriod"/>
            </a:pPr>
            <a:r>
              <a:rPr lang="en-US" sz="2000" b="1" i="1" dirty="0" smtClean="0"/>
              <a:t>MC provides altitude “in the bank”.</a:t>
            </a:r>
          </a:p>
          <a:p>
            <a:pPr marL="342900" indent="-342900">
              <a:buAutoNum type="arabicPeriod"/>
            </a:pPr>
            <a:r>
              <a:rPr lang="en-US" sz="2000" b="1" i="1" dirty="0" smtClean="0"/>
              <a:t>This MC “bank account” scales with distance.</a:t>
            </a:r>
            <a:endParaRPr lang="en-US" sz="2000" b="1" i="1" dirty="0"/>
          </a:p>
        </p:txBody>
      </p:sp>
      <p:grpSp>
        <p:nvGrpSpPr>
          <p:cNvPr id="8" name="Group 63"/>
          <p:cNvGrpSpPr/>
          <p:nvPr/>
        </p:nvGrpSpPr>
        <p:grpSpPr>
          <a:xfrm>
            <a:off x="914400" y="2879678"/>
            <a:ext cx="3630305" cy="668744"/>
            <a:chOff x="914400" y="2879678"/>
            <a:chExt cx="3630305" cy="668744"/>
          </a:xfrm>
        </p:grpSpPr>
        <p:sp>
          <p:nvSpPr>
            <p:cNvPr id="40" name="Left Brace 39"/>
            <p:cNvSpPr/>
            <p:nvPr/>
          </p:nvSpPr>
          <p:spPr>
            <a:xfrm rot="16200000">
              <a:off x="2518012" y="1521729"/>
              <a:ext cx="423081" cy="3630305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23824" y="2879678"/>
              <a:ext cx="2726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Maybe you encounter sink.</a:t>
              </a:r>
              <a:endParaRPr lang="en-US" dirty="0"/>
            </a:p>
          </p:txBody>
        </p:sp>
      </p:grpSp>
      <p:cxnSp>
        <p:nvCxnSpPr>
          <p:cNvPr id="67" name="Straight Connector 66"/>
          <p:cNvCxnSpPr/>
          <p:nvPr/>
        </p:nvCxnSpPr>
        <p:spPr>
          <a:xfrm rot="10800000">
            <a:off x="4519680" y="2881949"/>
            <a:ext cx="3687172" cy="144894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4544704" y="2894460"/>
            <a:ext cx="3687172" cy="144894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2238199">
            <a:off x="8002598" y="5873087"/>
            <a:ext cx="609600" cy="609600"/>
            <a:chOff x="7086600" y="4876800"/>
            <a:chExt cx="609600" cy="6096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7086600" y="4953000"/>
              <a:ext cx="609600" cy="4572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7010399" y="5181600"/>
              <a:ext cx="6096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/>
          <p:nvPr/>
        </p:nvGrpSpPr>
        <p:grpSpPr>
          <a:xfrm>
            <a:off x="685800" y="6150592"/>
            <a:ext cx="7813344" cy="457200"/>
            <a:chOff x="771970" y="5943600"/>
            <a:chExt cx="4892468" cy="457200"/>
          </a:xfrm>
        </p:grpSpPr>
        <p:cxnSp>
          <p:nvCxnSpPr>
            <p:cNvPr id="9" name="Straight Connector 8"/>
            <p:cNvCxnSpPr/>
            <p:nvPr/>
          </p:nvCxnSpPr>
          <p:spPr>
            <a:xfrm rot="10800000">
              <a:off x="914400" y="5943600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1970" y="601980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miles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65866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3914" y="6031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endParaRPr lang="en-US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8314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US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2714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US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62752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US" dirty="0" smtClean="0"/>
            </a:p>
          </p:txBody>
        </p:sp>
      </p:grp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82" y="266903"/>
            <a:ext cx="3429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01304" y="4114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1,000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3949" y="22860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3949" y="5450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3,000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352451" y="510425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ft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190947" y="415116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1,000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193219" y="323901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1,500 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943969" y="1735522"/>
            <a:ext cx="7283361" cy="26101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889378" y="1298796"/>
            <a:ext cx="2920622" cy="12158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60629" y="1230602"/>
            <a:ext cx="40222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ctr"/>
                <a:tab pos="2060575" algn="ctr"/>
                <a:tab pos="3206750" algn="ctr"/>
              </a:tabLst>
            </a:pPr>
            <a:r>
              <a:rPr lang="en-US" dirty="0" smtClean="0"/>
              <a:t>Astir CS	MC	Sink Rate	</a:t>
            </a:r>
            <a:r>
              <a:rPr lang="en-US" dirty="0" err="1" smtClean="0"/>
              <a:t>Req’d</a:t>
            </a:r>
            <a:r>
              <a:rPr lang="en-US" dirty="0" smtClean="0"/>
              <a:t> Alt	</a:t>
            </a:r>
          </a:p>
          <a:p>
            <a:pPr>
              <a:tabLst>
                <a:tab pos="1146175" algn="ctr"/>
                <a:tab pos="2060575" algn="ctr"/>
                <a:tab pos="3206750" algn="ctr"/>
              </a:tabLst>
            </a:pPr>
            <a:r>
              <a:rPr lang="en-US" dirty="0"/>
              <a:t>	</a:t>
            </a:r>
            <a:r>
              <a:rPr lang="en-US" dirty="0" smtClean="0"/>
              <a:t>0	1.3	1,810</a:t>
            </a:r>
          </a:p>
          <a:p>
            <a:pPr>
              <a:tabLst>
                <a:tab pos="1146175" algn="ctr"/>
                <a:tab pos="2060575" algn="ctr"/>
                <a:tab pos="3206750" algn="ctr"/>
              </a:tabLst>
            </a:pPr>
            <a:r>
              <a:rPr lang="en-US" dirty="0" smtClean="0"/>
              <a:t>+10 wind</a:t>
            </a:r>
            <a:r>
              <a:rPr lang="en-US" dirty="0"/>
              <a:t>	</a:t>
            </a:r>
            <a:r>
              <a:rPr lang="en-US" dirty="0" smtClean="0"/>
              <a:t>1	1.6	1,830</a:t>
            </a:r>
          </a:p>
          <a:p>
            <a:pPr>
              <a:tabLst>
                <a:tab pos="1146175" algn="ctr"/>
                <a:tab pos="2060575" algn="ctr"/>
                <a:tab pos="3206750" algn="ctr"/>
              </a:tabLst>
            </a:pPr>
            <a:r>
              <a:rPr lang="en-US" dirty="0"/>
              <a:t>	</a:t>
            </a:r>
            <a:r>
              <a:rPr lang="en-US" dirty="0" smtClean="0"/>
              <a:t>2	2.1	1,980</a:t>
            </a:r>
          </a:p>
          <a:p>
            <a:pPr>
              <a:tabLst>
                <a:tab pos="1146175" algn="ctr"/>
                <a:tab pos="2060575" algn="ctr"/>
                <a:tab pos="3206750" algn="ctr"/>
              </a:tabLst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3	2.6	2,180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10800000">
            <a:off x="891650" y="891631"/>
            <a:ext cx="7324302" cy="4089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887105" y="887104"/>
            <a:ext cx="7328857" cy="344718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/>
          <p:cNvSpPr/>
          <p:nvPr/>
        </p:nvSpPr>
        <p:spPr>
          <a:xfrm rot="16200000">
            <a:off x="2067636" y="1972105"/>
            <a:ext cx="423081" cy="272955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55317" y="3493819"/>
            <a:ext cx="5092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Cruise 4 miles MC = 3, now 250 below glide.</a:t>
            </a:r>
          </a:p>
          <a:p>
            <a:r>
              <a:rPr lang="en-US" dirty="0" smtClean="0"/>
              <a:t>No sense of going through sink, must be the wind.</a:t>
            </a:r>
          </a:p>
          <a:p>
            <a:r>
              <a:rPr lang="en-US" dirty="0" smtClean="0"/>
              <a:t>Adjust the headwind component in Flight Computer.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5325" y="4995072"/>
            <a:ext cx="6225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all flight computers get the wind right, </a:t>
            </a:r>
          </a:p>
          <a:p>
            <a:r>
              <a:rPr lang="en-US" sz="2400" dirty="0" smtClean="0"/>
              <a:t>but off by 10 knots is a huge error and is unlikely.</a:t>
            </a:r>
            <a:endParaRPr lang="en-US" sz="2400" dirty="0"/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457200" y="42622"/>
            <a:ext cx="8229600" cy="1143000"/>
          </a:xfrm>
        </p:spPr>
        <p:txBody>
          <a:bodyPr/>
          <a:lstStyle/>
          <a:p>
            <a:r>
              <a:rPr lang="en-US" dirty="0" smtClean="0"/>
              <a:t>What about Incorrect Wind?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887109" y="887103"/>
            <a:ext cx="2883381" cy="161903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3770489" y="2494844"/>
            <a:ext cx="4431313" cy="1833029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3800563" y="2510371"/>
            <a:ext cx="4431313" cy="183302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43942" y="4451433"/>
            <a:ext cx="418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adjust MC = 2 and your back on glide.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4495800" y="1752600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7086600" y="2514600"/>
            <a:ext cx="1524000" cy="597932"/>
            <a:chOff x="7086600" y="2514600"/>
            <a:chExt cx="1524000" cy="597932"/>
          </a:xfrm>
        </p:grpSpPr>
        <p:sp>
          <p:nvSpPr>
            <p:cNvPr id="48" name="TextBox 47"/>
            <p:cNvSpPr txBox="1"/>
            <p:nvPr/>
          </p:nvSpPr>
          <p:spPr>
            <a:xfrm>
              <a:off x="7086600" y="2743200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Was 1,880</a:t>
              </a:r>
              <a:endParaRPr lang="en-US" dirty="0"/>
            </a:p>
          </p:txBody>
        </p:sp>
        <p:sp>
          <p:nvSpPr>
            <p:cNvPr id="51" name="Curved Left Arrow 50"/>
            <p:cNvSpPr/>
            <p:nvPr/>
          </p:nvSpPr>
          <p:spPr>
            <a:xfrm>
              <a:off x="8305800" y="2514600"/>
              <a:ext cx="304800" cy="4572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0" grpId="0"/>
      <p:bldP spid="45" grpId="0"/>
      <p:bldP spid="47" grpId="0" animBg="1"/>
      <p:bldP spid="4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what’s the point?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366421"/>
            <a:ext cx="815909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Oh my god … some many glide slope lines</a:t>
            </a:r>
            <a:br>
              <a:rPr lang="en-US" sz="2800" dirty="0" smtClean="0"/>
            </a:br>
            <a:r>
              <a:rPr lang="en-US" sz="2800" dirty="0" smtClean="0"/>
              <a:t>… and sink … and wind errors!</a:t>
            </a:r>
            <a:br>
              <a:rPr lang="en-US" sz="2800" dirty="0" smtClean="0"/>
            </a:b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Now how do we do all that figuring for: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What is my glide ratio?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How far can I go?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Can I get to an airport or a </a:t>
            </a:r>
            <a:r>
              <a:rPr lang="en-US" sz="2800" dirty="0" err="1" smtClean="0"/>
              <a:t>landable</a:t>
            </a:r>
            <a:r>
              <a:rPr lang="en-US" sz="2800" dirty="0" smtClean="0"/>
              <a:t> field?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What if the wind quits?</a:t>
            </a:r>
            <a:br>
              <a:rPr lang="en-US" sz="2800" dirty="0" smtClean="0"/>
            </a:b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You don’t, </a:t>
            </a:r>
            <a:r>
              <a:rPr lang="en-US" sz="2800" dirty="0" smtClean="0"/>
              <a:t>that’s </a:t>
            </a:r>
            <a:r>
              <a:rPr lang="en-US" sz="2800" dirty="0" smtClean="0"/>
              <a:t>the point, you get a flight computer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And … you learn to use and learn to believe it!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2063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1042" y="1578497"/>
            <a:ext cx="4338158" cy="489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you had a Flight Computer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3810000" cy="1066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Your in the Astir</a:t>
            </a:r>
          </a:p>
          <a:p>
            <a:r>
              <a:rPr lang="en-US" dirty="0" smtClean="0">
                <a:latin typeface="+mn-lt"/>
              </a:rPr>
              <a:t>Your at 2,600 ft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28600" y="5181599"/>
            <a:ext cx="4038600" cy="1295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Wow!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You know a lot!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i="1" noProof="0" dirty="0" smtClean="0">
                <a:cs typeface="Times New Roman" pitchFamily="18" charset="0"/>
              </a:rPr>
              <a:t>Sense of paralysis is gone!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04800" y="2286000"/>
            <a:ext cx="3810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Location is known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Performance known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Wind known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Airports known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Landable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fields known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 Flight Computers</a:t>
            </a:r>
            <a:endParaRPr lang="en-US" dirty="0"/>
          </a:p>
        </p:txBody>
      </p:sp>
      <p:sp>
        <p:nvSpPr>
          <p:cNvPr id="1536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3508375" cy="4422775"/>
          </a:xfrm>
        </p:spPr>
        <p:txBody>
          <a:bodyPr/>
          <a:lstStyle/>
          <a:p>
            <a:r>
              <a:rPr lang="en-US" sz="2400" dirty="0" smtClean="0"/>
              <a:t>You need one, period.</a:t>
            </a:r>
          </a:p>
          <a:p>
            <a:r>
              <a:rPr lang="en-US" sz="2400" dirty="0" smtClean="0"/>
              <a:t>What kind you get is up to you and your budget.</a:t>
            </a:r>
          </a:p>
          <a:p>
            <a:r>
              <a:rPr lang="en-US" sz="2400" dirty="0" smtClean="0"/>
              <a:t>Let’s go over some</a:t>
            </a:r>
            <a:br>
              <a:rPr lang="en-US" sz="2400" dirty="0" smtClean="0"/>
            </a:br>
            <a:r>
              <a:rPr lang="en-US" sz="2400" dirty="0" smtClean="0"/>
              <a:t>Pro’s and Con’s for:</a:t>
            </a:r>
          </a:p>
          <a:p>
            <a:pPr lvl="1"/>
            <a:r>
              <a:rPr lang="en-US" sz="2000" dirty="0" smtClean="0"/>
              <a:t>Low </a:t>
            </a:r>
            <a:r>
              <a:rPr lang="en-US" sz="2000" dirty="0"/>
              <a:t>Cost Systems</a:t>
            </a:r>
          </a:p>
          <a:p>
            <a:pPr lvl="1"/>
            <a:r>
              <a:rPr lang="en-US" sz="2000" dirty="0"/>
              <a:t>Medium Cost </a:t>
            </a:r>
            <a:r>
              <a:rPr lang="en-US" sz="2000" dirty="0" smtClean="0"/>
              <a:t>Systems</a:t>
            </a:r>
            <a:endParaRPr lang="en-US" sz="2000" dirty="0"/>
          </a:p>
          <a:p>
            <a:pPr lvl="1"/>
            <a:r>
              <a:rPr lang="en-US" sz="2000" dirty="0"/>
              <a:t>High End Systems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53605" name="Picture 5" descr="owl_loren_red_2001-05-23-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752600"/>
            <a:ext cx="4872038" cy="36544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PDA and PNA based Systems</a:t>
            </a:r>
            <a:endParaRPr lang="en-US" sz="4000" dirty="0"/>
          </a:p>
        </p:txBody>
      </p:sp>
      <p:sp>
        <p:nvSpPr>
          <p:cNvPr id="114692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Pros</a:t>
            </a:r>
          </a:p>
          <a:p>
            <a:pPr lvl="1"/>
            <a:r>
              <a:rPr lang="en-US" sz="2000"/>
              <a:t>High speed processor</a:t>
            </a:r>
          </a:p>
          <a:p>
            <a:pPr lvl="1"/>
            <a:r>
              <a:rPr lang="en-US" sz="2000"/>
              <a:t>Graphical display</a:t>
            </a:r>
          </a:p>
          <a:p>
            <a:pPr lvl="1"/>
            <a:r>
              <a:rPr lang="en-US" sz="2000"/>
              <a:t>Color</a:t>
            </a:r>
          </a:p>
          <a:p>
            <a:pPr lvl="1"/>
            <a:r>
              <a:rPr lang="en-US" sz="2000"/>
              <a:t>Touchscreen</a:t>
            </a:r>
          </a:p>
          <a:p>
            <a:pPr lvl="1"/>
            <a:r>
              <a:rPr lang="en-US" sz="2000"/>
              <a:t>Rapid technology upgrades</a:t>
            </a:r>
          </a:p>
          <a:p>
            <a:pPr lvl="1"/>
            <a:r>
              <a:rPr lang="en-US" sz="2000"/>
              <a:t>Wide variety of software available</a:t>
            </a:r>
          </a:p>
          <a:p>
            <a:pPr lvl="1"/>
            <a:r>
              <a:rPr lang="en-US" sz="2000"/>
              <a:t>Free Software development tools</a:t>
            </a:r>
          </a:p>
        </p:txBody>
      </p:sp>
      <p:sp>
        <p:nvSpPr>
          <p:cNvPr id="114693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Cons</a:t>
            </a:r>
          </a:p>
          <a:p>
            <a:pPr lvl="1"/>
            <a:r>
              <a:rPr lang="en-US" sz="2000"/>
              <a:t>Screens not as easy to read as in panel displays in sunlight</a:t>
            </a:r>
          </a:p>
          <a:p>
            <a:pPr lvl="1"/>
            <a:r>
              <a:rPr lang="en-US" sz="2000"/>
              <a:t>Depending on mounting solution, can get in the way of view out canopy or block access to controls</a:t>
            </a:r>
          </a:p>
          <a:p>
            <a:pPr lvl="1"/>
            <a:r>
              <a:rPr lang="en-US" sz="2000"/>
              <a:t>Internal Batteries won’t last when communicating with a GPS, so a 5 V power converter is required (some instruments provide 5 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Tonights</a:t>
            </a:r>
            <a:r>
              <a:rPr lang="en-US" dirty="0" smtClean="0"/>
              <a:t>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Glides (getting to emergency fields)</a:t>
            </a:r>
          </a:p>
          <a:p>
            <a:r>
              <a:rPr lang="en-US" dirty="0" smtClean="0"/>
              <a:t>Flight Computers and what they can do for you</a:t>
            </a:r>
          </a:p>
          <a:p>
            <a:r>
              <a:rPr lang="en-US" dirty="0" smtClean="0"/>
              <a:t>Flight Analysis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Glide Navigator II</a:t>
            </a:r>
          </a:p>
        </p:txBody>
      </p:sp>
      <p:sp>
        <p:nvSpPr>
          <p:cNvPr id="1351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5489575" cy="4422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Pocket PC</a:t>
            </a:r>
          </a:p>
          <a:p>
            <a:pPr>
              <a:lnSpc>
                <a:spcPct val="90000"/>
              </a:lnSpc>
            </a:pPr>
            <a:r>
              <a:rPr lang="en-US" sz="2000"/>
              <a:t>Programmers: Chip Garner, Rich Herr</a:t>
            </a:r>
          </a:p>
          <a:p>
            <a:pPr>
              <a:lnSpc>
                <a:spcPct val="90000"/>
              </a:lnSpc>
            </a:pPr>
            <a:r>
              <a:rPr lang="en-US" sz="2000"/>
              <a:t>Marketing and Support: Paul Remde</a:t>
            </a:r>
          </a:p>
          <a:p>
            <a:pPr>
              <a:lnSpc>
                <a:spcPct val="90000"/>
              </a:lnSpc>
            </a:pPr>
            <a:r>
              <a:rPr lang="en-US" sz="2000"/>
              <a:t>$200</a:t>
            </a:r>
          </a:p>
          <a:p>
            <a:pPr>
              <a:lnSpc>
                <a:spcPct val="90000"/>
              </a:lnSpc>
            </a:pPr>
            <a:r>
              <a:rPr lang="en-US" sz="2000"/>
              <a:t>Designed for ease-of-use in flight</a:t>
            </a:r>
          </a:p>
          <a:p>
            <a:pPr>
              <a:lnSpc>
                <a:spcPct val="90000"/>
              </a:lnSpc>
            </a:pPr>
            <a:r>
              <a:rPr lang="en-US" sz="2000"/>
              <a:t>Big “finger sized” buttons and large display text</a:t>
            </a:r>
          </a:p>
          <a:p>
            <a:pPr>
              <a:lnSpc>
                <a:spcPct val="90000"/>
              </a:lnSpc>
            </a:pPr>
            <a:r>
              <a:rPr lang="en-US" sz="2000"/>
              <a:t>Simple, uncluttered map display – only the information you need to fly your task</a:t>
            </a:r>
          </a:p>
          <a:p>
            <a:pPr>
              <a:lnSpc>
                <a:spcPct val="90000"/>
              </a:lnSpc>
            </a:pPr>
            <a:r>
              <a:rPr lang="en-US" sz="2000"/>
              <a:t>Easiest to learn for a non-technical person</a:t>
            </a:r>
          </a:p>
          <a:p>
            <a:pPr>
              <a:lnSpc>
                <a:spcPct val="90000"/>
              </a:lnSpc>
            </a:pPr>
            <a:r>
              <a:rPr lang="en-US" sz="2000"/>
              <a:t>Popular</a:t>
            </a:r>
          </a:p>
        </p:txBody>
      </p:sp>
      <p:pic>
        <p:nvPicPr>
          <p:cNvPr id="135176" name="Picture 8" descr="snap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752600"/>
            <a:ext cx="3048000" cy="4064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Cost Systems</a:t>
            </a: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3660775" cy="4422775"/>
          </a:xfrm>
        </p:spPr>
        <p:txBody>
          <a:bodyPr/>
          <a:lstStyle/>
          <a:p>
            <a:r>
              <a:rPr lang="en-US" sz="2400"/>
              <a:t>Components</a:t>
            </a:r>
          </a:p>
          <a:p>
            <a:pPr lvl="1"/>
            <a:r>
              <a:rPr lang="en-US" sz="2000"/>
              <a:t>Pocket PC or Palm OS PDA</a:t>
            </a:r>
          </a:p>
          <a:p>
            <a:pPr lvl="1"/>
            <a:r>
              <a:rPr lang="en-US" sz="2000"/>
              <a:t>GPS</a:t>
            </a:r>
          </a:p>
          <a:p>
            <a:pPr lvl="1"/>
            <a:r>
              <a:rPr lang="en-US" sz="2000"/>
              <a:t>Cables and Power Supply for PDA (5 V) and GPS (12 V or 3.3 V)</a:t>
            </a:r>
          </a:p>
          <a:p>
            <a:r>
              <a:rPr lang="en-US" sz="2400"/>
              <a:t>$290 to $1200</a:t>
            </a:r>
          </a:p>
        </p:txBody>
      </p:sp>
      <p:sp>
        <p:nvSpPr>
          <p:cNvPr id="96265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105400" y="1676400"/>
            <a:ext cx="3736975" cy="4422775"/>
          </a:xfrm>
        </p:spPr>
        <p:txBody>
          <a:bodyPr/>
          <a:lstStyle/>
          <a:p>
            <a:r>
              <a:rPr lang="en-US" sz="2400"/>
              <a:t>Example Systems</a:t>
            </a:r>
          </a:p>
          <a:p>
            <a:pPr lvl="1"/>
            <a:r>
              <a:rPr lang="en-US" sz="2000"/>
              <a:t>Glide Navigator II on Dell Axim X5 with Transplant CF Card GPS</a:t>
            </a:r>
          </a:p>
          <a:p>
            <a:pPr lvl="1"/>
            <a:r>
              <a:rPr lang="en-US" sz="2000"/>
              <a:t>Any soaring flight software on any PDA</a:t>
            </a:r>
          </a:p>
          <a:p>
            <a:pPr lvl="1"/>
            <a:r>
              <a:rPr lang="en-US" sz="2000"/>
              <a:t>GPS Types</a:t>
            </a:r>
          </a:p>
          <a:p>
            <a:pPr lvl="2"/>
            <a:r>
              <a:rPr lang="en-US" sz="1800"/>
              <a:t>CF Card</a:t>
            </a:r>
          </a:p>
          <a:p>
            <a:pPr lvl="2"/>
            <a:r>
              <a:rPr lang="en-US" sz="1800"/>
              <a:t>SDIO GPS</a:t>
            </a:r>
          </a:p>
          <a:p>
            <a:pPr lvl="2"/>
            <a:r>
              <a:rPr lang="en-US" sz="1800"/>
              <a:t>“Puck” style</a:t>
            </a:r>
          </a:p>
          <a:p>
            <a:pPr lvl="2"/>
            <a:r>
              <a:rPr lang="en-US" sz="1800"/>
              <a:t>BlueTooth GPS</a:t>
            </a:r>
          </a:p>
          <a:p>
            <a:pPr lvl="2"/>
            <a:r>
              <a:rPr lang="en-US" sz="1800"/>
              <a:t>Garmin or similar</a:t>
            </a:r>
          </a:p>
        </p:txBody>
      </p:sp>
      <p:pic>
        <p:nvPicPr>
          <p:cNvPr id="96264" name="Picture 8" descr="Dell%20with%20GN%20and%20TeleType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09800"/>
            <a:ext cx="1562100" cy="3276600"/>
          </a:xfrm>
          <a:prstGeom prst="rect">
            <a:avLst/>
          </a:prstGeom>
          <a:noFill/>
        </p:spPr>
      </p:pic>
      <p:graphicFrame>
        <p:nvGraphicFramePr>
          <p:cNvPr id="96269" name="Object 13"/>
          <p:cNvGraphicFramePr>
            <a:graphicFrameLocks noChangeAspect="1"/>
          </p:cNvGraphicFramePr>
          <p:nvPr/>
        </p:nvGraphicFramePr>
        <p:xfrm>
          <a:off x="914400" y="5181600"/>
          <a:ext cx="1776413" cy="1139825"/>
        </p:xfrm>
        <a:graphic>
          <a:graphicData uri="http://schemas.openxmlformats.org/presentationml/2006/ole">
            <p:oleObj spid="_x0000_s1029" name="Image" r:id="rId4" imgW="1776988" imgH="113976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Low Cost Systems Can Do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Use GPS Position and Altitude</a:t>
            </a:r>
          </a:p>
          <a:p>
            <a:pPr>
              <a:lnSpc>
                <a:spcPct val="90000"/>
              </a:lnSpc>
            </a:pPr>
            <a:r>
              <a:rPr lang="en-US" sz="2000"/>
              <a:t>Moving Map with Waypoints and SUA</a:t>
            </a:r>
          </a:p>
          <a:p>
            <a:pPr>
              <a:lnSpc>
                <a:spcPct val="90000"/>
              </a:lnSpc>
            </a:pPr>
            <a:r>
              <a:rPr lang="en-US" sz="2000"/>
              <a:t>Final Glide Calculations</a:t>
            </a:r>
          </a:p>
          <a:p>
            <a:pPr>
              <a:lnSpc>
                <a:spcPct val="90000"/>
              </a:lnSpc>
            </a:pPr>
            <a:r>
              <a:rPr lang="en-US" sz="2000"/>
              <a:t>Reachable Airports Highlighted</a:t>
            </a:r>
          </a:p>
          <a:p>
            <a:pPr>
              <a:lnSpc>
                <a:spcPct val="90000"/>
              </a:lnSpc>
            </a:pPr>
            <a:r>
              <a:rPr lang="en-US" sz="2000"/>
              <a:t>Record Unofficial IGC flight logs</a:t>
            </a:r>
          </a:p>
          <a:p>
            <a:pPr>
              <a:lnSpc>
                <a:spcPct val="90000"/>
              </a:lnSpc>
            </a:pPr>
            <a:r>
              <a:rPr lang="en-US" sz="2000"/>
              <a:t>Tasks</a:t>
            </a:r>
          </a:p>
          <a:p>
            <a:pPr>
              <a:lnSpc>
                <a:spcPct val="90000"/>
              </a:lnSpc>
            </a:pPr>
            <a:r>
              <a:rPr lang="en-US" sz="2000"/>
              <a:t>Portable (suction cup mount)</a:t>
            </a:r>
          </a:p>
          <a:p>
            <a:pPr>
              <a:lnSpc>
                <a:spcPct val="90000"/>
              </a:lnSpc>
            </a:pPr>
            <a:r>
              <a:rPr lang="en-US" sz="2000"/>
              <a:t>No cables (depending on GPS)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102404" name="Rectangle 4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Flight Statistics</a:t>
            </a:r>
          </a:p>
          <a:p>
            <a:pPr>
              <a:lnSpc>
                <a:spcPct val="90000"/>
              </a:lnSpc>
            </a:pPr>
            <a:r>
              <a:rPr lang="en-US" sz="2000"/>
              <a:t>GPS altitude used for final glide (not best)</a:t>
            </a:r>
          </a:p>
          <a:p>
            <a:pPr>
              <a:lnSpc>
                <a:spcPct val="90000"/>
              </a:lnSpc>
            </a:pPr>
            <a:r>
              <a:rPr lang="en-US" sz="2000"/>
              <a:t>OK for some contests?</a:t>
            </a:r>
          </a:p>
          <a:p>
            <a:pPr>
              <a:lnSpc>
                <a:spcPct val="90000"/>
              </a:lnSpc>
            </a:pPr>
            <a:r>
              <a:rPr lang="en-US" sz="2000"/>
              <a:t>Improved safety through quick access to final glide data</a:t>
            </a:r>
          </a:p>
          <a:p>
            <a:pPr>
              <a:lnSpc>
                <a:spcPct val="90000"/>
              </a:lnSpc>
            </a:pPr>
            <a:r>
              <a:rPr lang="en-US" sz="2000"/>
              <a:t>Wind speed and direction calculated using drift while circling</a:t>
            </a:r>
          </a:p>
          <a:p>
            <a:pPr>
              <a:lnSpc>
                <a:spcPct val="90000"/>
              </a:lnSpc>
            </a:pPr>
            <a:r>
              <a:rPr lang="en-US" sz="2000"/>
              <a:t>90% of what the high cost systems can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Low Cost Systems Can’t Do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No Pressure Altitude Data</a:t>
            </a:r>
          </a:p>
          <a:p>
            <a:r>
              <a:rPr lang="en-US" sz="2400" dirty="0"/>
              <a:t>No IGC Approved flight log for badges and records</a:t>
            </a:r>
          </a:p>
          <a:p>
            <a:r>
              <a:rPr lang="en-US" sz="2400" dirty="0"/>
              <a:t>No </a:t>
            </a:r>
            <a:r>
              <a:rPr lang="en-US" sz="2400" dirty="0" err="1"/>
              <a:t>Vario</a:t>
            </a:r>
            <a:r>
              <a:rPr lang="en-US" sz="2400" dirty="0"/>
              <a:t> or </a:t>
            </a:r>
            <a:r>
              <a:rPr lang="en-US" sz="2400" dirty="0" err="1"/>
              <a:t>averager</a:t>
            </a:r>
            <a:endParaRPr lang="en-US" sz="2400" dirty="0"/>
          </a:p>
          <a:p>
            <a:r>
              <a:rPr lang="en-US" sz="2400" dirty="0"/>
              <a:t>No Speed-to-fly</a:t>
            </a:r>
          </a:p>
        </p:txBody>
      </p:sp>
      <p:sp>
        <p:nvSpPr>
          <p:cNvPr id="104452" name="Rectangle 4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/>
              <a:t>Can’t calculate wind speed and direction using airspeed and GPS data while cruising</a:t>
            </a:r>
          </a:p>
          <a:p>
            <a:r>
              <a:rPr lang="en-US" sz="2400"/>
              <a:t>When used with a speed-to-fly vario you must enter MacCready into both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Cost Systems</a:t>
            </a: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3660775" cy="4422775"/>
          </a:xfrm>
        </p:spPr>
        <p:txBody>
          <a:bodyPr/>
          <a:lstStyle/>
          <a:p>
            <a:r>
              <a:rPr lang="en-US" sz="2400"/>
              <a:t>Components</a:t>
            </a:r>
          </a:p>
          <a:p>
            <a:pPr lvl="1"/>
            <a:r>
              <a:rPr lang="en-US" sz="2000"/>
              <a:t>Pocket PC or Palm OS PDA</a:t>
            </a:r>
          </a:p>
          <a:p>
            <a:pPr lvl="1"/>
            <a:r>
              <a:rPr lang="en-US" sz="2000"/>
              <a:t>GPS</a:t>
            </a:r>
          </a:p>
          <a:p>
            <a:pPr lvl="1"/>
            <a:r>
              <a:rPr lang="en-US" sz="2000"/>
              <a:t>Cables and Power Supply for PDA (5 V) and GPS (12 V or 3.3 V)</a:t>
            </a:r>
          </a:p>
          <a:p>
            <a:r>
              <a:rPr lang="en-US" sz="2400"/>
              <a:t>$290 to $1200</a:t>
            </a:r>
          </a:p>
        </p:txBody>
      </p:sp>
      <p:sp>
        <p:nvSpPr>
          <p:cNvPr id="96265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105400" y="1676400"/>
            <a:ext cx="3736975" cy="4422775"/>
          </a:xfrm>
        </p:spPr>
        <p:txBody>
          <a:bodyPr/>
          <a:lstStyle/>
          <a:p>
            <a:r>
              <a:rPr lang="en-US" sz="2400"/>
              <a:t>Example Systems</a:t>
            </a:r>
          </a:p>
          <a:p>
            <a:pPr lvl="1"/>
            <a:r>
              <a:rPr lang="en-US" sz="2000"/>
              <a:t>Glide Navigator II on Dell Axim X5 with Transplant CF Card GPS</a:t>
            </a:r>
          </a:p>
          <a:p>
            <a:pPr lvl="1"/>
            <a:r>
              <a:rPr lang="en-US" sz="2000"/>
              <a:t>Any soaring flight software on any PDA</a:t>
            </a:r>
          </a:p>
          <a:p>
            <a:pPr lvl="1"/>
            <a:r>
              <a:rPr lang="en-US" sz="2000"/>
              <a:t>GPS Types</a:t>
            </a:r>
          </a:p>
          <a:p>
            <a:pPr lvl="2"/>
            <a:r>
              <a:rPr lang="en-US" sz="1800"/>
              <a:t>CF Card</a:t>
            </a:r>
          </a:p>
          <a:p>
            <a:pPr lvl="2"/>
            <a:r>
              <a:rPr lang="en-US" sz="1800"/>
              <a:t>SDIO GPS</a:t>
            </a:r>
          </a:p>
          <a:p>
            <a:pPr lvl="2"/>
            <a:r>
              <a:rPr lang="en-US" sz="1800"/>
              <a:t>“Puck” style</a:t>
            </a:r>
          </a:p>
          <a:p>
            <a:pPr lvl="2"/>
            <a:r>
              <a:rPr lang="en-US" sz="1800"/>
              <a:t>BlueTooth GPS</a:t>
            </a:r>
          </a:p>
          <a:p>
            <a:pPr lvl="2"/>
            <a:r>
              <a:rPr lang="en-US" sz="1800"/>
              <a:t>Garmin or similar</a:t>
            </a:r>
          </a:p>
        </p:txBody>
      </p:sp>
      <p:pic>
        <p:nvPicPr>
          <p:cNvPr id="96264" name="Picture 8" descr="Dell%20with%20GN%20and%20TeleType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09800"/>
            <a:ext cx="1562100" cy="3276600"/>
          </a:xfrm>
          <a:prstGeom prst="rect">
            <a:avLst/>
          </a:prstGeom>
          <a:noFill/>
        </p:spPr>
      </p:pic>
      <p:graphicFrame>
        <p:nvGraphicFramePr>
          <p:cNvPr id="96269" name="Object 13"/>
          <p:cNvGraphicFramePr>
            <a:graphicFrameLocks noChangeAspect="1"/>
          </p:cNvGraphicFramePr>
          <p:nvPr/>
        </p:nvGraphicFramePr>
        <p:xfrm>
          <a:off x="914400" y="5181600"/>
          <a:ext cx="1776413" cy="1139825"/>
        </p:xfrm>
        <a:graphic>
          <a:graphicData uri="http://schemas.openxmlformats.org/presentationml/2006/ole">
            <p:oleObj spid="_x0000_s45061" name="Image" r:id="rId4" imgW="1776988" imgH="113976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Medium Cost Systems Can Do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Use GPS Position and Pressure Altitude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Moving Map with Waypoints and SUA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Final Glide Calculations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Reachable Airports Highlighted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Record IGC Approved flight logs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OK for all contests, badges, and records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06500" name="Rectangle 4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Tasks</a:t>
            </a:r>
          </a:p>
          <a:p>
            <a:pPr>
              <a:lnSpc>
                <a:spcPct val="90000"/>
              </a:lnSpc>
            </a:pPr>
            <a:r>
              <a:rPr lang="en-US" sz="2400"/>
              <a:t>Flight Statistics </a:t>
            </a:r>
          </a:p>
          <a:p>
            <a:pPr>
              <a:lnSpc>
                <a:spcPct val="90000"/>
              </a:lnSpc>
            </a:pPr>
            <a:r>
              <a:rPr lang="en-US" sz="2400"/>
              <a:t>Improved safety through quick access to final glide data</a:t>
            </a:r>
          </a:p>
          <a:p>
            <a:pPr>
              <a:lnSpc>
                <a:spcPct val="90000"/>
              </a:lnSpc>
            </a:pPr>
            <a:r>
              <a:rPr lang="en-US" sz="2400"/>
              <a:t>Wind speed and direction calculated using drift while circling</a:t>
            </a:r>
          </a:p>
          <a:p>
            <a:pPr>
              <a:lnSpc>
                <a:spcPct val="90000"/>
              </a:lnSpc>
            </a:pPr>
            <a:r>
              <a:rPr lang="en-US" sz="2400"/>
              <a:t>Portable - maybe</a:t>
            </a:r>
          </a:p>
          <a:p>
            <a:pPr>
              <a:lnSpc>
                <a:spcPct val="90000"/>
              </a:lnSpc>
            </a:pPr>
            <a:r>
              <a:rPr lang="en-US" sz="2400"/>
              <a:t>92% of what the high cost systems can do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Medium Cost Systems Can’t Do</a:t>
            </a:r>
          </a:p>
        </p:txBody>
      </p:sp>
      <p:sp>
        <p:nvSpPr>
          <p:cNvPr id="10752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No </a:t>
            </a:r>
            <a:r>
              <a:rPr lang="en-US" sz="2400" dirty="0" err="1"/>
              <a:t>Vario</a:t>
            </a:r>
            <a:r>
              <a:rPr lang="en-US" sz="2400" dirty="0"/>
              <a:t> or </a:t>
            </a:r>
            <a:r>
              <a:rPr lang="en-US" sz="2400" dirty="0" err="1"/>
              <a:t>averager</a:t>
            </a:r>
            <a:endParaRPr lang="en-US" sz="2400" dirty="0"/>
          </a:p>
          <a:p>
            <a:r>
              <a:rPr lang="en-US" sz="2400" dirty="0" smtClean="0"/>
              <a:t>Minimal </a:t>
            </a:r>
            <a:r>
              <a:rPr lang="en-US" sz="2400" dirty="0"/>
              <a:t>Speed-to-fly</a:t>
            </a:r>
          </a:p>
          <a:p>
            <a:r>
              <a:rPr lang="en-US" sz="2400" dirty="0"/>
              <a:t>Can’t calculate wind speed and direction using airspeed and GPS data while cruising</a:t>
            </a:r>
          </a:p>
        </p:txBody>
      </p:sp>
      <p:sp>
        <p:nvSpPr>
          <p:cNvPr id="107524" name="Rectangle 4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/>
              <a:t>When used with a speed-to-fly vario you must enter MacCready into both devices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SeeYou</a:t>
            </a:r>
            <a:r>
              <a:rPr lang="en-US" dirty="0"/>
              <a:t> </a:t>
            </a:r>
            <a:r>
              <a:rPr lang="en-US" dirty="0" smtClean="0"/>
              <a:t>Mobile and LX Nano</a:t>
            </a:r>
            <a:endParaRPr lang="en-US" dirty="0"/>
          </a:p>
        </p:txBody>
      </p:sp>
      <p:sp>
        <p:nvSpPr>
          <p:cNvPr id="2170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444625"/>
            <a:ext cx="4879975" cy="442277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Oudie</a:t>
            </a:r>
            <a:r>
              <a:rPr lang="en-US" sz="2400" dirty="0" smtClean="0"/>
              <a:t> with internal GPS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Price</a:t>
            </a:r>
            <a:r>
              <a:rPr lang="en-US" sz="2400" dirty="0"/>
              <a:t>: </a:t>
            </a:r>
            <a:r>
              <a:rPr lang="en-US" sz="2400" dirty="0" smtClean="0"/>
              <a:t>$650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Moving map very configurable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Statistics </a:t>
            </a:r>
            <a:r>
              <a:rPr lang="en-US" sz="2400" dirty="0"/>
              <a:t>pages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Thermal history page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Topographical </a:t>
            </a:r>
            <a:r>
              <a:rPr lang="en-US" sz="2400" dirty="0"/>
              <a:t>maps – same maps used in </a:t>
            </a:r>
            <a:r>
              <a:rPr lang="en-US" sz="2400" dirty="0" err="1"/>
              <a:t>SeeYou</a:t>
            </a:r>
            <a:r>
              <a:rPr lang="en-US" sz="2400" dirty="0"/>
              <a:t> for PC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Shaded area for FAI triangles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Online Contest competition calculation in </a:t>
            </a:r>
            <a:r>
              <a:rPr lang="en-US" sz="2400" dirty="0" smtClean="0"/>
              <a:t>flight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Need an IGC-approved GPS/ logger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No </a:t>
            </a:r>
            <a:r>
              <a:rPr lang="en-US" sz="2400" dirty="0" err="1" smtClean="0"/>
              <a:t>variometer</a:t>
            </a:r>
            <a:endParaRPr lang="en-US" sz="2400" dirty="0"/>
          </a:p>
        </p:txBody>
      </p:sp>
      <p:pic>
        <p:nvPicPr>
          <p:cNvPr id="217096" name="Picture 8" descr="screen_collis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86600" y="1371600"/>
            <a:ext cx="1606550" cy="2135188"/>
          </a:xfrm>
          <a:noFill/>
          <a:ln/>
        </p:spPr>
      </p:pic>
      <p:pic>
        <p:nvPicPr>
          <p:cNvPr id="217098" name="Picture 10" descr="screen_statistic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3581400"/>
            <a:ext cx="1590675" cy="2135188"/>
          </a:xfrm>
          <a:noFill/>
          <a:ln/>
        </p:spPr>
      </p:pic>
      <p:pic>
        <p:nvPicPr>
          <p:cNvPr id="217100" name="Picture 12" descr="screen_task_f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371600"/>
            <a:ext cx="1527175" cy="2030413"/>
          </a:xfrm>
          <a:prstGeom prst="rect">
            <a:avLst/>
          </a:prstGeom>
          <a:noFill/>
        </p:spPr>
      </p:pic>
      <p:pic>
        <p:nvPicPr>
          <p:cNvPr id="7" name="Picture 4" descr="http://www.cumulus-soaring.com/seeyou/Oudie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7645" y="3886200"/>
            <a:ext cx="1587955" cy="2667000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820" y="5610225"/>
            <a:ext cx="18002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End Systems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000" dirty="0"/>
              <a:t>Components</a:t>
            </a:r>
          </a:p>
          <a:p>
            <a:pPr marL="403225" lvl="1" indent="-174625">
              <a:lnSpc>
                <a:spcPct val="90000"/>
              </a:lnSpc>
            </a:pPr>
            <a:r>
              <a:rPr lang="en-US" sz="1800" dirty="0" err="1"/>
              <a:t>Vario</a:t>
            </a:r>
            <a:r>
              <a:rPr lang="en-US" sz="1800" dirty="0"/>
              <a:t> with audio and </a:t>
            </a:r>
            <a:r>
              <a:rPr lang="en-US" sz="1800" dirty="0" err="1"/>
              <a:t>averager</a:t>
            </a:r>
            <a:endParaRPr lang="en-US" sz="1800" dirty="0"/>
          </a:p>
          <a:p>
            <a:pPr marL="403225" lvl="1" indent="-174625">
              <a:lnSpc>
                <a:spcPct val="90000"/>
              </a:lnSpc>
            </a:pPr>
            <a:r>
              <a:rPr lang="en-US" sz="1800" dirty="0"/>
              <a:t>IGC Approved Flight Recorder with GPS</a:t>
            </a:r>
          </a:p>
          <a:p>
            <a:pPr marL="403225" lvl="1" indent="-174625">
              <a:lnSpc>
                <a:spcPct val="90000"/>
              </a:lnSpc>
            </a:pPr>
            <a:r>
              <a:rPr lang="en-US" sz="1800" dirty="0"/>
              <a:t>LCD Display in instrument panel, or PDA</a:t>
            </a:r>
          </a:p>
          <a:p>
            <a:pPr marL="0" indent="0">
              <a:lnSpc>
                <a:spcPct val="90000"/>
              </a:lnSpc>
            </a:pPr>
            <a:r>
              <a:rPr lang="en-US" sz="2000" dirty="0" smtClean="0"/>
              <a:t>$3000 </a:t>
            </a:r>
            <a:r>
              <a:rPr lang="en-US" sz="2000" dirty="0"/>
              <a:t>to $5000</a:t>
            </a:r>
          </a:p>
        </p:txBody>
      </p:sp>
      <p:sp>
        <p:nvSpPr>
          <p:cNvPr id="111627" name="Rectangle 11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95800" y="1600200"/>
            <a:ext cx="441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Example Systems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CAI 302 </a:t>
            </a:r>
            <a:r>
              <a:rPr lang="en-US" sz="2000" dirty="0" smtClean="0"/>
              <a:t>plus Glide </a:t>
            </a:r>
            <a:r>
              <a:rPr lang="en-US" sz="2000" dirty="0"/>
              <a:t>Navigator </a:t>
            </a:r>
            <a:r>
              <a:rPr lang="en-US" sz="2000" dirty="0" smtClean="0"/>
              <a:t>II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ClearNav</a:t>
            </a:r>
            <a:r>
              <a:rPr lang="en-US" sz="2000" dirty="0" smtClean="0"/>
              <a:t> plus </a:t>
            </a:r>
            <a:r>
              <a:rPr lang="en-US" sz="2000" dirty="0" err="1" smtClean="0"/>
              <a:t>Vario</a:t>
            </a:r>
            <a:r>
              <a:rPr lang="en-US" sz="2000" dirty="0" smtClean="0"/>
              <a:t> and logger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ILEC </a:t>
            </a:r>
            <a:r>
              <a:rPr lang="en-US" sz="2000" dirty="0"/>
              <a:t>SN-10 </a:t>
            </a:r>
            <a:r>
              <a:rPr lang="en-US" sz="2000" dirty="0" smtClean="0"/>
              <a:t>with </a:t>
            </a:r>
            <a:r>
              <a:rPr lang="en-US" sz="2000" dirty="0" err="1" smtClean="0"/>
              <a:t>vario</a:t>
            </a:r>
            <a:r>
              <a:rPr lang="en-US" sz="2000" dirty="0" smtClean="0"/>
              <a:t> plus GPS logger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LX8000 with </a:t>
            </a:r>
            <a:r>
              <a:rPr lang="en-US" sz="2000" dirty="0" err="1" smtClean="0"/>
              <a:t>vario</a:t>
            </a:r>
            <a:r>
              <a:rPr lang="en-US" sz="2000" dirty="0" smtClean="0"/>
              <a:t> and logger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Zander</a:t>
            </a:r>
            <a:r>
              <a:rPr lang="en-US" sz="2000" dirty="0" smtClean="0"/>
              <a:t> with </a:t>
            </a:r>
            <a:r>
              <a:rPr lang="en-US" sz="2000" dirty="0" err="1" smtClean="0"/>
              <a:t>vario</a:t>
            </a:r>
            <a:r>
              <a:rPr lang="en-US" sz="2000" dirty="0" smtClean="0"/>
              <a:t> and logger</a:t>
            </a:r>
            <a:endParaRPr lang="en-US" sz="2000" dirty="0"/>
          </a:p>
        </p:txBody>
      </p:sp>
      <p:pic>
        <p:nvPicPr>
          <p:cNvPr id="111621" name="Picture 5" descr="3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4635500"/>
            <a:ext cx="1828800" cy="1841500"/>
          </a:xfrm>
          <a:noFill/>
          <a:ln/>
        </p:spPr>
      </p:pic>
      <p:graphicFrame>
        <p:nvGraphicFramePr>
          <p:cNvPr id="111623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4094984189"/>
              </p:ext>
            </p:extLst>
          </p:nvPr>
        </p:nvGraphicFramePr>
        <p:xfrm>
          <a:off x="1981200" y="3962400"/>
          <a:ext cx="1317625" cy="2135188"/>
        </p:xfrm>
        <a:graphic>
          <a:graphicData uri="http://schemas.openxmlformats.org/presentationml/2006/ole">
            <p:oleObj spid="_x0000_s3080" name="Image" r:id="rId4" imgW="1473016" imgH="2387302" progId="">
              <p:embed/>
            </p:oleObj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38343"/>
            <a:ext cx="1681162" cy="169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79008"/>
            <a:ext cx="2347912" cy="235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High End Systems Can Do</a:t>
            </a:r>
          </a:p>
        </p:txBody>
      </p:sp>
      <p:sp>
        <p:nvSpPr>
          <p:cNvPr id="11264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Vario with Audio and Averager</a:t>
            </a:r>
          </a:p>
          <a:p>
            <a:pPr>
              <a:lnSpc>
                <a:spcPct val="90000"/>
              </a:lnSpc>
            </a:pPr>
            <a:r>
              <a:rPr lang="en-US" sz="2000"/>
              <a:t>Speed-to-fly director</a:t>
            </a:r>
          </a:p>
          <a:p>
            <a:pPr>
              <a:lnSpc>
                <a:spcPct val="90000"/>
              </a:lnSpc>
            </a:pPr>
            <a:r>
              <a:rPr lang="en-US" sz="2000"/>
              <a:t>Wind speed and direction calculated using airspeed and GPS data while circling or cruising</a:t>
            </a:r>
          </a:p>
          <a:p>
            <a:pPr>
              <a:lnSpc>
                <a:spcPct val="90000"/>
              </a:lnSpc>
            </a:pPr>
            <a:r>
              <a:rPr lang="en-US" sz="2000"/>
              <a:t>Use GPS Position and Pressure Altitude</a:t>
            </a:r>
          </a:p>
          <a:p>
            <a:pPr>
              <a:lnSpc>
                <a:spcPct val="90000"/>
              </a:lnSpc>
            </a:pPr>
            <a:r>
              <a:rPr lang="en-US" sz="2000"/>
              <a:t>Moving Map with Waypoints and SUA</a:t>
            </a:r>
          </a:p>
          <a:p>
            <a:pPr>
              <a:lnSpc>
                <a:spcPct val="90000"/>
              </a:lnSpc>
            </a:pPr>
            <a:r>
              <a:rPr lang="en-US" sz="2000"/>
              <a:t>Final Glide Calculations</a:t>
            </a:r>
          </a:p>
        </p:txBody>
      </p:sp>
      <p:sp>
        <p:nvSpPr>
          <p:cNvPr id="112644" name="Rectangle 4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Reachable Airports Highlighted</a:t>
            </a:r>
          </a:p>
          <a:p>
            <a:pPr>
              <a:lnSpc>
                <a:spcPct val="90000"/>
              </a:lnSpc>
            </a:pPr>
            <a:r>
              <a:rPr lang="en-US" sz="2000"/>
              <a:t>Record IGC Approved flight logs</a:t>
            </a:r>
          </a:p>
          <a:p>
            <a:pPr>
              <a:lnSpc>
                <a:spcPct val="90000"/>
              </a:lnSpc>
            </a:pPr>
            <a:r>
              <a:rPr lang="en-US" sz="2000"/>
              <a:t>OK for all contests, badges, and records</a:t>
            </a:r>
          </a:p>
          <a:p>
            <a:pPr>
              <a:lnSpc>
                <a:spcPct val="90000"/>
              </a:lnSpc>
            </a:pPr>
            <a:r>
              <a:rPr lang="en-US" sz="2000"/>
              <a:t>Tasks</a:t>
            </a:r>
          </a:p>
          <a:p>
            <a:pPr>
              <a:lnSpc>
                <a:spcPct val="90000"/>
              </a:lnSpc>
            </a:pPr>
            <a:r>
              <a:rPr lang="en-US" sz="2000"/>
              <a:t>Flight Statistics </a:t>
            </a:r>
          </a:p>
          <a:p>
            <a:pPr>
              <a:lnSpc>
                <a:spcPct val="90000"/>
              </a:lnSpc>
            </a:pPr>
            <a:r>
              <a:rPr lang="en-US" sz="2000"/>
              <a:t>Improved safety through quick access to final glide data</a:t>
            </a:r>
          </a:p>
          <a:p>
            <a:pPr>
              <a:lnSpc>
                <a:spcPct val="90000"/>
              </a:lnSpc>
            </a:pPr>
            <a:r>
              <a:rPr lang="en-US" sz="2000"/>
              <a:t>MacCready only entered once on vario or PDA and data shared between devices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Glides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we really need to know is not </a:t>
            </a:r>
            <a:br>
              <a:rPr lang="en-US" sz="2400" dirty="0" smtClean="0"/>
            </a:br>
            <a:r>
              <a:rPr lang="en-US" sz="2400" dirty="0" smtClean="0"/>
              <a:t>“How much altitude to I need to reach an airport?”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W</a:t>
            </a:r>
            <a:r>
              <a:rPr lang="en-US" sz="2400" dirty="0" smtClean="0"/>
              <a:t>hat we </a:t>
            </a:r>
            <a:r>
              <a:rPr lang="en-US" sz="2400" dirty="0" err="1" smtClean="0"/>
              <a:t>realy</a:t>
            </a:r>
            <a:r>
              <a:rPr lang="en-US" sz="2400" dirty="0" smtClean="0"/>
              <a:t> need to know on a continual basis is</a:t>
            </a:r>
            <a:br>
              <a:rPr lang="en-US" sz="2400" dirty="0" smtClean="0"/>
            </a:br>
            <a:r>
              <a:rPr lang="en-US" sz="2400" dirty="0" smtClean="0"/>
              <a:t>“What can I reach from where I am now?”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We do too much “estimating” in our heads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This leads to lots of “fudge factors”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Which reduces what </a:t>
            </a:r>
            <a:r>
              <a:rPr lang="en-US" sz="2400" i="1" dirty="0" smtClean="0"/>
              <a:t>think we can do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Limiting </a:t>
            </a:r>
            <a:r>
              <a:rPr lang="en-US" sz="2400" i="1" dirty="0" smtClean="0"/>
              <a:t>what we can do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Which just </a:t>
            </a:r>
            <a:r>
              <a:rPr lang="en-US" sz="2400" i="1" dirty="0" smtClean="0"/>
              <a:t>paralyzes us psychologically!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High End Systems Can’t Do</a:t>
            </a:r>
          </a:p>
        </p:txBody>
      </p:sp>
      <p:sp>
        <p:nvSpPr>
          <p:cNvPr id="1136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447800"/>
            <a:ext cx="7620000" cy="3954016"/>
          </a:xfrm>
        </p:spPr>
        <p:txBody>
          <a:bodyPr/>
          <a:lstStyle/>
          <a:p>
            <a:r>
              <a:rPr lang="en-US" sz="3200" dirty="0" smtClean="0"/>
              <a:t>Not much …  </a:t>
            </a:r>
          </a:p>
          <a:p>
            <a:r>
              <a:rPr lang="en-US" sz="3200" dirty="0" smtClean="0"/>
              <a:t>But, they are expensive!</a:t>
            </a:r>
            <a:endParaRPr lang="en-US" sz="28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2369296" cy="318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06147"/>
            <a:ext cx="1681162" cy="169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640" y="2971800"/>
            <a:ext cx="2633989" cy="346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High End Systems</a:t>
            </a:r>
          </a:p>
        </p:txBody>
      </p:sp>
      <p:sp>
        <p:nvSpPr>
          <p:cNvPr id="17203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600" dirty="0" err="1"/>
              <a:t>Ilec</a:t>
            </a:r>
            <a:r>
              <a:rPr lang="en-US" sz="1600" dirty="0"/>
              <a:t> SN-10B - $2295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LX Nano </a:t>
            </a:r>
            <a:r>
              <a:rPr lang="en-US" sz="1600" dirty="0"/>
              <a:t>- $890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Cable - $45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Total: $3230</a:t>
            </a:r>
          </a:p>
        </p:txBody>
      </p:sp>
      <p:sp>
        <p:nvSpPr>
          <p:cNvPr id="172047" name="Rectangle 1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114800" y="1295400"/>
            <a:ext cx="48768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Unique Features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Exclusive Thermal Height-Band Graph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No PDA required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Landing fields on map screen in new version this spring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absolute minimal heads-down time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best wind measurement system flying (with graphic wind arrow)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best </a:t>
            </a:r>
            <a:r>
              <a:rPr lang="en-US" sz="1600" dirty="0" err="1"/>
              <a:t>vario</a:t>
            </a:r>
            <a:r>
              <a:rPr lang="en-US" sz="1600" dirty="0"/>
              <a:t> available with excellent (non-irritating) audio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quick, intuitive information presentations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pilot-friendly controls (left-hand remote doesn't interfere with flying)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concise moving-map display of task and airspace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very high-contrast display with minimal clutter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painless final-glides around </a:t>
            </a:r>
            <a:r>
              <a:rPr lang="en-US" sz="1600" dirty="0" err="1"/>
              <a:t>turnpoints</a:t>
            </a:r>
            <a:r>
              <a:rPr lang="en-US" sz="1600" dirty="0"/>
              <a:t> (with accurate remaining-time-</a:t>
            </a:r>
            <a:r>
              <a:rPr lang="en-US" sz="1600" dirty="0" err="1"/>
              <a:t>til</a:t>
            </a:r>
            <a:r>
              <a:rPr lang="en-US" sz="1600" dirty="0"/>
              <a:t>-finish)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custom </a:t>
            </a:r>
            <a:r>
              <a:rPr lang="en-US" sz="1600" dirty="0"/>
              <a:t>page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reliable software, hardware, and manufacturer - NO SOFTWARE CRASHES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usable in flight, not just your living room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172043" name="Picture 11" descr="[Product Image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857750"/>
            <a:ext cx="1763713" cy="1847850"/>
          </a:xfrm>
          <a:noFill/>
          <a:ln/>
        </p:spPr>
      </p:pic>
      <p:pic>
        <p:nvPicPr>
          <p:cNvPr id="172048" name="Picture 16" descr="ILEC Meter-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543550"/>
            <a:ext cx="1143000" cy="1143000"/>
          </a:xfrm>
          <a:prstGeom prst="rect">
            <a:avLst/>
          </a:prstGeom>
          <a:noFill/>
        </p:spPr>
      </p:pic>
      <p:pic>
        <p:nvPicPr>
          <p:cNvPr id="8" name="Picture 4" descr="http://www.cumulus-soaring.com/seeyou/Oudi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6904" y="2362200"/>
            <a:ext cx="1219200" cy="2047669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820" y="4741883"/>
            <a:ext cx="130925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760368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Buy </a:t>
            </a:r>
            <a:r>
              <a:rPr lang="en-US" dirty="0" err="1" smtClean="0"/>
              <a:t>SeeYou</a:t>
            </a:r>
            <a:r>
              <a:rPr lang="en-US" dirty="0" smtClean="0"/>
              <a:t> … everyone uses it so you can get help and it integrates with SYM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Analyze your flights, every flight.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Do like we did and look carefully at your climbs and your glides</a:t>
            </a:r>
            <a:br>
              <a:rPr lang="en-US" dirty="0" smtClean="0"/>
            </a:br>
            <a:endParaRPr lang="en-US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Then, look closely at the barogram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dirty="0" smtClean="0"/>
              <a:t>What do the climbs look like?  </a:t>
            </a:r>
          </a:p>
          <a:p>
            <a:pPr marL="1089025" lvl="2" indent="-174625">
              <a:buFont typeface="Arial" pitchFamily="34" charset="0"/>
              <a:buChar char="•"/>
            </a:pPr>
            <a:r>
              <a:rPr lang="en-US" dirty="0" smtClean="0"/>
              <a:t>Climb should be steady, no rollover to the right.</a:t>
            </a:r>
          </a:p>
          <a:p>
            <a:pPr marL="1089025" lvl="2" indent="-174625">
              <a:buFont typeface="Arial" pitchFamily="34" charset="0"/>
              <a:buChar char="•"/>
            </a:pPr>
            <a:r>
              <a:rPr lang="en-US" dirty="0" smtClean="0"/>
              <a:t>Look at how you exit, no rounded tops</a:t>
            </a:r>
          </a:p>
          <a:p>
            <a:pPr marL="1089025" lvl="2" indent="-174625">
              <a:buFont typeface="Arial" pitchFamily="34" charset="0"/>
              <a:buChar char="•"/>
            </a:pPr>
            <a:r>
              <a:rPr lang="en-US" dirty="0" smtClean="0"/>
              <a:t>Look at you use of the </a:t>
            </a:r>
            <a:r>
              <a:rPr lang="en-US" dirty="0" err="1" smtClean="0"/>
              <a:t>heightband</a:t>
            </a:r>
            <a:endParaRPr lang="en-US" dirty="0" smtClean="0"/>
          </a:p>
          <a:p>
            <a:pPr marL="631825" lvl="1" indent="-174625">
              <a:buFont typeface="Arial" pitchFamily="34" charset="0"/>
              <a:buChar char="•"/>
            </a:pPr>
            <a:r>
              <a:rPr lang="en-US" dirty="0" smtClean="0"/>
              <a:t>What does the cruise look like?</a:t>
            </a:r>
            <a:br>
              <a:rPr lang="en-US" dirty="0" smtClean="0"/>
            </a:br>
            <a:endParaRPr lang="en-US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Finally, look closely at the stat.</a:t>
            </a:r>
            <a:endParaRPr lang="en-US" dirty="0"/>
          </a:p>
          <a:p>
            <a:pPr marL="631825" lvl="1" indent="-174625">
              <a:buFont typeface="Arial" pitchFamily="34" charset="0"/>
              <a:buChar char="•"/>
            </a:pPr>
            <a:r>
              <a:rPr lang="en-US" dirty="0" smtClean="0"/>
              <a:t>Average climb rate and percent time climbing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dirty="0" smtClean="0"/>
              <a:t>Number of tries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dirty="0" smtClean="0"/>
              <a:t>Average cruise length and at what </a:t>
            </a:r>
            <a:r>
              <a:rPr lang="en-US" dirty="0" err="1" smtClean="0"/>
              <a:t>avg</a:t>
            </a:r>
            <a:r>
              <a:rPr lang="en-US" dirty="0" smtClean="0"/>
              <a:t> IAS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dirty="0" smtClean="0"/>
              <a:t>Time in rising air </a:t>
            </a:r>
            <a:r>
              <a:rPr lang="en-US" dirty="0" err="1" smtClean="0"/>
              <a:t>vs</a:t>
            </a:r>
            <a:r>
              <a:rPr lang="en-US" dirty="0" smtClean="0"/>
              <a:t> sinking air</a:t>
            </a:r>
          </a:p>
          <a:p>
            <a:pPr marL="631825" lvl="1" indent="-174625">
              <a:buFont typeface="Arial" pitchFamily="34" charset="0"/>
              <a:buChar char="•"/>
            </a:pPr>
            <a:r>
              <a:rPr lang="en-US" dirty="0" err="1" smtClean="0"/>
              <a:t>Avg</a:t>
            </a:r>
            <a:r>
              <a:rPr lang="en-US" dirty="0" smtClean="0"/>
              <a:t> L/D achieved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50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57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90600" y="1371600"/>
            <a:ext cx="1417760" cy="685800"/>
            <a:chOff x="990600" y="1371600"/>
            <a:chExt cx="1417760" cy="685800"/>
          </a:xfrm>
        </p:grpSpPr>
        <p:sp>
          <p:nvSpPr>
            <p:cNvPr id="5" name="Oval 4"/>
            <p:cNvSpPr/>
            <p:nvPr/>
          </p:nvSpPr>
          <p:spPr>
            <a:xfrm>
              <a:off x="1371600" y="1752600"/>
              <a:ext cx="5334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1371600"/>
              <a:ext cx="1417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Rounded Top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25840" y="2133600"/>
            <a:ext cx="950901" cy="1676400"/>
            <a:chOff x="1325440" y="914400"/>
            <a:chExt cx="950901" cy="1676400"/>
          </a:xfrm>
        </p:grpSpPr>
        <p:sp>
          <p:nvSpPr>
            <p:cNvPr id="10" name="Oval 9"/>
            <p:cNvSpPr/>
            <p:nvPr/>
          </p:nvSpPr>
          <p:spPr>
            <a:xfrm>
              <a:off x="1524000" y="1371600"/>
              <a:ext cx="533400" cy="1219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25440" y="914400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Rollover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59879" y="2318266"/>
            <a:ext cx="2050339" cy="1168889"/>
            <a:chOff x="1313119" y="914400"/>
            <a:chExt cx="2050339" cy="1168889"/>
          </a:xfrm>
        </p:grpSpPr>
        <p:sp>
          <p:nvSpPr>
            <p:cNvPr id="13" name="Oval 12"/>
            <p:cNvSpPr/>
            <p:nvPr/>
          </p:nvSpPr>
          <p:spPr>
            <a:xfrm rot="19634223">
              <a:off x="1313119" y="1157131"/>
              <a:ext cx="2050339" cy="9261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25440" y="914400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Huh?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27671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61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this trace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81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That’s all folks!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0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Let’s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start planning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the leader-follower flying sessions.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3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5288"/>
            <a:ext cx="7772400" cy="1143000"/>
          </a:xfrm>
        </p:spPr>
        <p:txBody>
          <a:bodyPr/>
          <a:lstStyle/>
          <a:p>
            <a:r>
              <a:rPr lang="en-US" dirty="0" smtClean="0"/>
              <a:t>You ask, “How </a:t>
            </a:r>
            <a:r>
              <a:rPr lang="en-US" dirty="0"/>
              <a:t>Far Can </a:t>
            </a:r>
            <a:r>
              <a:rPr lang="en-US" dirty="0" smtClean="0"/>
              <a:t>I Glide?”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52563"/>
            <a:ext cx="777240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 prefer this calculation which gives glide distance in nautical miles per thousand feet of altitude: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		     </a:t>
            </a:r>
            <a:r>
              <a:rPr lang="en-US" sz="2400" dirty="0"/>
              <a:t>Glide Ratio / </a:t>
            </a:r>
            <a:r>
              <a:rPr lang="en-US" sz="2400" dirty="0" smtClean="0"/>
              <a:t>5 </a:t>
            </a:r>
            <a:r>
              <a:rPr lang="en-US" sz="2400" dirty="0"/>
              <a:t>	= Glide Distance in </a:t>
            </a:r>
            <a:r>
              <a:rPr lang="en-US" sz="2400" dirty="0" err="1" smtClean="0"/>
              <a:t>sm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	or, for the </a:t>
            </a:r>
            <a:r>
              <a:rPr lang="en-US" sz="2400" dirty="0" smtClean="0"/>
              <a:t>Astir CS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				</a:t>
            </a:r>
            <a:r>
              <a:rPr lang="en-US" sz="2400" dirty="0" smtClean="0"/>
              <a:t>35 </a:t>
            </a:r>
            <a:r>
              <a:rPr lang="en-US" sz="2400" dirty="0"/>
              <a:t>/ </a:t>
            </a:r>
            <a:r>
              <a:rPr lang="en-US" sz="2400" dirty="0" smtClean="0"/>
              <a:t>5</a:t>
            </a:r>
            <a:r>
              <a:rPr lang="en-US" sz="2400" dirty="0"/>
              <a:t>	= </a:t>
            </a:r>
            <a:r>
              <a:rPr lang="en-US" sz="2400" dirty="0" smtClean="0"/>
              <a:t>7 </a:t>
            </a:r>
            <a:r>
              <a:rPr lang="en-US" sz="2400" dirty="0" err="1" smtClean="0"/>
              <a:t>sm</a:t>
            </a:r>
            <a:r>
              <a:rPr lang="en-US" sz="2400" dirty="0" smtClean="0"/>
              <a:t>, </a:t>
            </a:r>
            <a:r>
              <a:rPr lang="en-US" sz="2400" i="1" dirty="0" smtClean="0"/>
              <a:t>roughly</a:t>
            </a:r>
            <a:endParaRPr lang="en-US" sz="2400" i="1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	This comes from: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     </a:t>
            </a:r>
            <a:r>
              <a:rPr lang="en-US" sz="2400" dirty="0" smtClean="0"/>
              <a:t>35 </a:t>
            </a:r>
            <a:r>
              <a:rPr lang="en-US" sz="2400" dirty="0"/>
              <a:t>* 1000 ft of Alt 	= </a:t>
            </a:r>
            <a:r>
              <a:rPr lang="en-US" sz="2400" dirty="0" smtClean="0"/>
              <a:t>35,000 </a:t>
            </a:r>
            <a:r>
              <a:rPr lang="en-US" sz="2400" dirty="0"/>
              <a:t>ft of Distance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			= </a:t>
            </a:r>
            <a:r>
              <a:rPr lang="en-US" sz="2400" dirty="0" smtClean="0"/>
              <a:t>35,000 </a:t>
            </a:r>
            <a:r>
              <a:rPr lang="en-US" sz="2400" dirty="0"/>
              <a:t>ft / </a:t>
            </a:r>
            <a:r>
              <a:rPr lang="en-US" sz="2400" dirty="0" smtClean="0"/>
              <a:t>5,280 </a:t>
            </a:r>
            <a:r>
              <a:rPr lang="en-US" sz="2400" dirty="0"/>
              <a:t>ft / </a:t>
            </a:r>
            <a:r>
              <a:rPr lang="en-US" sz="2400" dirty="0" err="1" smtClean="0"/>
              <a:t>sm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					= </a:t>
            </a:r>
            <a:r>
              <a:rPr lang="en-US" sz="2400" dirty="0" smtClean="0"/>
              <a:t>35 </a:t>
            </a:r>
            <a:r>
              <a:rPr lang="en-US" sz="2400" dirty="0"/>
              <a:t>/ </a:t>
            </a:r>
            <a:r>
              <a:rPr lang="en-US" sz="2400" dirty="0" smtClean="0"/>
              <a:t>5.3 = 6.6 </a:t>
            </a:r>
            <a:r>
              <a:rPr lang="en-US" sz="2400" dirty="0" err="1" smtClean="0"/>
              <a:t>sm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				or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					= </a:t>
            </a:r>
            <a:r>
              <a:rPr lang="en-US" sz="2400" dirty="0" smtClean="0"/>
              <a:t>36/ ~5 = ~ 7sm – easier math!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7772400" cy="1143000"/>
          </a:xfrm>
        </p:spPr>
        <p:txBody>
          <a:bodyPr/>
          <a:lstStyle/>
          <a:p>
            <a:r>
              <a:rPr lang="en-US"/>
              <a:t>What about safety margin?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57200" y="1452563"/>
            <a:ext cx="8001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sz="2800" dirty="0"/>
              <a:t>Degrade you best L/D by </a:t>
            </a:r>
            <a:r>
              <a:rPr lang="en-US" sz="2800" dirty="0" smtClean="0"/>
              <a:t>~10</a:t>
            </a:r>
            <a:r>
              <a:rPr lang="en-US" sz="2800" dirty="0"/>
              <a:t>% </a:t>
            </a:r>
            <a:r>
              <a:rPr lang="en-US" sz="2800" dirty="0" smtClean="0"/>
              <a:t>(or </a:t>
            </a:r>
            <a:r>
              <a:rPr lang="en-US" sz="2800" dirty="0"/>
              <a:t>whatever you </a:t>
            </a:r>
            <a:r>
              <a:rPr lang="en-US" sz="2800" dirty="0" smtClean="0"/>
              <a:t>like):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800" dirty="0"/>
              <a:t>  		    </a:t>
            </a:r>
            <a:r>
              <a:rPr lang="en-US" sz="2000" dirty="0" smtClean="0"/>
              <a:t>so</a:t>
            </a:r>
            <a:r>
              <a:rPr lang="en-US" sz="2000" dirty="0"/>
              <a:t>, for </a:t>
            </a:r>
            <a:r>
              <a:rPr lang="en-US" sz="2000" dirty="0" smtClean="0"/>
              <a:t>something like the Astir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			</a:t>
            </a:r>
            <a:r>
              <a:rPr lang="en-US" sz="2000" dirty="0" smtClean="0"/>
              <a:t>35 </a:t>
            </a:r>
            <a:r>
              <a:rPr lang="en-US" sz="2000" dirty="0"/>
              <a:t>– </a:t>
            </a:r>
            <a:r>
              <a:rPr lang="en-US" sz="2000" dirty="0" smtClean="0"/>
              <a:t>4 </a:t>
            </a:r>
            <a:r>
              <a:rPr lang="en-US" sz="2000" dirty="0"/>
              <a:t>	= </a:t>
            </a:r>
            <a:r>
              <a:rPr lang="en-US" sz="2000" dirty="0" smtClean="0"/>
              <a:t>31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	      therefore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			</a:t>
            </a:r>
            <a:r>
              <a:rPr lang="en-US" sz="2000" dirty="0" smtClean="0"/>
              <a:t>31 </a:t>
            </a:r>
            <a:r>
              <a:rPr lang="en-US" sz="2000" dirty="0"/>
              <a:t>/ </a:t>
            </a:r>
            <a:r>
              <a:rPr lang="en-US" sz="2000" dirty="0" smtClean="0"/>
              <a:t>5</a:t>
            </a:r>
            <a:r>
              <a:rPr lang="en-US" sz="2000" dirty="0"/>
              <a:t>	= 6 </a:t>
            </a:r>
            <a:r>
              <a:rPr lang="en-US" sz="2000" dirty="0" err="1" smtClean="0"/>
              <a:t>sm</a:t>
            </a:r>
            <a:endParaRPr lang="en-US" sz="2000" dirty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33401" y="3562350"/>
            <a:ext cx="8534399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dirty="0"/>
              <a:t>		     </a:t>
            </a:r>
            <a:r>
              <a:rPr lang="en-US" sz="2800" dirty="0"/>
              <a:t> </a:t>
            </a:r>
            <a:r>
              <a:rPr lang="en-US" sz="2000" dirty="0"/>
              <a:t>and, for the </a:t>
            </a:r>
            <a:r>
              <a:rPr lang="en-US" sz="2000" dirty="0" err="1"/>
              <a:t>Blanik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		       30 – 20% 	= </a:t>
            </a:r>
            <a:r>
              <a:rPr lang="en-US" sz="2000" dirty="0" smtClean="0"/>
              <a:t>24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	      therefore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				24 / </a:t>
            </a:r>
            <a:r>
              <a:rPr lang="en-US" sz="2000" dirty="0" smtClean="0"/>
              <a:t>5</a:t>
            </a:r>
            <a:r>
              <a:rPr lang="en-US" sz="2000" dirty="0"/>
              <a:t>	= </a:t>
            </a:r>
            <a:r>
              <a:rPr lang="en-US" sz="2000" dirty="0" smtClean="0"/>
              <a:t>~5 </a:t>
            </a:r>
            <a:r>
              <a:rPr lang="en-US" sz="2000" dirty="0" err="1" smtClean="0"/>
              <a:t>sm</a:t>
            </a:r>
            <a:r>
              <a:rPr lang="en-US" sz="2000" dirty="0" smtClean="0"/>
              <a:t> </a:t>
            </a:r>
            <a:r>
              <a:rPr lang="en-US" sz="2000" dirty="0"/>
              <a:t>with a 20% </a:t>
            </a:r>
            <a:r>
              <a:rPr lang="en-US" sz="2000" dirty="0" smtClean="0"/>
              <a:t>margin, so you can</a:t>
            </a:r>
            <a:br>
              <a:rPr lang="en-US" sz="2000" dirty="0" smtClean="0"/>
            </a:br>
            <a:r>
              <a:rPr lang="en-US" sz="2000" dirty="0" smtClean="0"/>
              <a:t> 				    get back from Mad Co Lake from 2,600 </a:t>
            </a:r>
            <a:r>
              <a:rPr lang="en-US" sz="2000" dirty="0" err="1" smtClean="0"/>
              <a:t>agl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5219" y="1"/>
            <a:ext cx="130250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30"/>
          <p:cNvCxnSpPr/>
          <p:nvPr/>
        </p:nvCxnSpPr>
        <p:spPr>
          <a:xfrm rot="16200000" flipH="1">
            <a:off x="10255819" y="3275462"/>
            <a:ext cx="1660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595376" y="5124684"/>
            <a:ext cx="1677800" cy="1660592"/>
          </a:xfrm>
          <a:prstGeom prst="ellipse">
            <a:avLst/>
          </a:prstGeom>
          <a:solidFill>
            <a:srgbClr val="FFFF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9307" y="655092"/>
            <a:ext cx="220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Six Mile Circle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199" y="1076980"/>
            <a:ext cx="3602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Adding concentric rings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4105758"/>
            <a:ext cx="3666642" cy="3666642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4358" y="3048000"/>
            <a:ext cx="5800242" cy="5800242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-600558" y="1914042"/>
            <a:ext cx="8068158" cy="8068158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-1859508" y="655092"/>
            <a:ext cx="10567974" cy="10567974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-3148026" y="-633426"/>
            <a:ext cx="13054026" cy="13054026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824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2238199">
            <a:off x="8002598" y="5873087"/>
            <a:ext cx="609600" cy="609600"/>
            <a:chOff x="7086600" y="4876800"/>
            <a:chExt cx="609600" cy="6096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7086600" y="4953000"/>
              <a:ext cx="609600" cy="4572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7010399" y="5181600"/>
              <a:ext cx="6096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/>
          <p:nvPr/>
        </p:nvGrpSpPr>
        <p:grpSpPr>
          <a:xfrm>
            <a:off x="685800" y="6150592"/>
            <a:ext cx="7813344" cy="457200"/>
            <a:chOff x="771970" y="5943600"/>
            <a:chExt cx="4892468" cy="457200"/>
          </a:xfrm>
        </p:grpSpPr>
        <p:cxnSp>
          <p:nvCxnSpPr>
            <p:cNvPr id="9" name="Straight Connector 8"/>
            <p:cNvCxnSpPr/>
            <p:nvPr/>
          </p:nvCxnSpPr>
          <p:spPr>
            <a:xfrm rot="10800000">
              <a:off x="914400" y="5943600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1970" y="601980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miles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65866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3914" y="6031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endParaRPr lang="en-US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8314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US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2714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US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62752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US" dirty="0" smtClean="0"/>
            </a:p>
          </p:txBody>
        </p:sp>
      </p:grp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82" y="266903"/>
            <a:ext cx="3429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01304" y="4114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1,000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3949" y="22860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3949" y="5450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3,000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352451" y="510425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ft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190947" y="415116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1,000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193219" y="323901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1,500 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914400" y="283327"/>
            <a:ext cx="7261418" cy="319944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5" idx="3"/>
          </p:cNvCxnSpPr>
          <p:nvPr/>
        </p:nvCxnSpPr>
        <p:spPr>
          <a:xfrm rot="5400000" flipH="1" flipV="1">
            <a:off x="-1811951" y="3428789"/>
            <a:ext cx="5425406" cy="27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798400" y="-5291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Required Altitude for Best L/D = 30:1</a:t>
            </a:r>
            <a:endParaRPr lang="en-US" sz="4000" dirty="0"/>
          </a:p>
        </p:txBody>
      </p:sp>
      <p:grpSp>
        <p:nvGrpSpPr>
          <p:cNvPr id="4" name="Group 60"/>
          <p:cNvGrpSpPr/>
          <p:nvPr/>
        </p:nvGrpSpPr>
        <p:grpSpPr>
          <a:xfrm>
            <a:off x="5472728" y="3464417"/>
            <a:ext cx="2808387" cy="2706951"/>
            <a:chOff x="5472728" y="4353636"/>
            <a:chExt cx="2702287" cy="1804860"/>
          </a:xfrm>
        </p:grpSpPr>
        <p:sp>
          <p:nvSpPr>
            <p:cNvPr id="58" name="Left Brace 57"/>
            <p:cNvSpPr/>
            <p:nvPr/>
          </p:nvSpPr>
          <p:spPr>
            <a:xfrm>
              <a:off x="7956651" y="4353636"/>
              <a:ext cx="218364" cy="1774209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72728" y="5727555"/>
              <a:ext cx="2521588" cy="4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1,000 ft Pattern Altitude</a:t>
              </a:r>
            </a:p>
            <a:p>
              <a:r>
                <a:rPr lang="en-US" dirty="0" smtClean="0"/>
                <a:t>Plus 500 ft Safety Margin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429555" y="2704564"/>
            <a:ext cx="40695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/ 5.28 = 5.68 miles per 1000 ft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176 ft per mile , therefore</a:t>
            </a:r>
          </a:p>
          <a:p>
            <a:r>
              <a:rPr lang="en-US" dirty="0" smtClean="0"/>
              <a:t>1,760 per 10 miles.</a:t>
            </a:r>
          </a:p>
          <a:p>
            <a:endParaRPr lang="en-US" dirty="0" smtClean="0"/>
          </a:p>
          <a:p>
            <a:r>
              <a:rPr lang="en-US" dirty="0" smtClean="0"/>
              <a:t>Given a 1,000 ft pattern plus 500 ft safety</a:t>
            </a:r>
          </a:p>
          <a:p>
            <a:r>
              <a:rPr lang="en-US" dirty="0" smtClean="0"/>
              <a:t>You need ~3,300 ft to go 10 miles.</a:t>
            </a:r>
          </a:p>
          <a:p>
            <a:endParaRPr lang="en-US" dirty="0" smtClean="0"/>
          </a:p>
          <a:p>
            <a:r>
              <a:rPr lang="en-US" dirty="0" smtClean="0"/>
              <a:t>At 2,500 ft, you can go about </a:t>
            </a:r>
            <a:r>
              <a:rPr lang="en-US" b="1" dirty="0" smtClean="0"/>
              <a:t>six</a:t>
            </a:r>
            <a:r>
              <a:rPr lang="en-US" dirty="0" smtClean="0"/>
              <a:t> miles.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5219" y="1"/>
            <a:ext cx="130250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30"/>
          <p:cNvCxnSpPr>
            <a:endCxn id="24" idx="4"/>
          </p:cNvCxnSpPr>
          <p:nvPr/>
        </p:nvCxnSpPr>
        <p:spPr>
          <a:xfrm rot="16200000" flipH="1">
            <a:off x="10255819" y="3275462"/>
            <a:ext cx="1660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1"/>
          <p:cNvGrpSpPr/>
          <p:nvPr/>
        </p:nvGrpSpPr>
        <p:grpSpPr>
          <a:xfrm>
            <a:off x="111451" y="1025860"/>
            <a:ext cx="6022381" cy="6487288"/>
            <a:chOff x="111451" y="1025860"/>
            <a:chExt cx="6022381" cy="6487288"/>
          </a:xfrm>
        </p:grpSpPr>
        <p:grpSp>
          <p:nvGrpSpPr>
            <p:cNvPr id="3" name="Group 76"/>
            <p:cNvGrpSpPr/>
            <p:nvPr/>
          </p:nvGrpSpPr>
          <p:grpSpPr>
            <a:xfrm>
              <a:off x="2765952" y="1314588"/>
              <a:ext cx="3367880" cy="6198560"/>
              <a:chOff x="2765952" y="1314588"/>
              <a:chExt cx="3367880" cy="619856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4456032" y="5852556"/>
                <a:ext cx="1677800" cy="1660592"/>
              </a:xfrm>
              <a:prstGeom prst="ellipse">
                <a:avLst/>
              </a:prstGeom>
              <a:solidFill>
                <a:srgbClr val="FF0000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765952" y="4408140"/>
                <a:ext cx="1677800" cy="1660592"/>
              </a:xfrm>
              <a:prstGeom prst="ellipse">
                <a:avLst/>
              </a:prstGeom>
              <a:solidFill>
                <a:srgbClr val="FF0000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355088" y="2622524"/>
                <a:ext cx="1677800" cy="1660592"/>
              </a:xfrm>
              <a:prstGeom prst="ellipse">
                <a:avLst/>
              </a:prstGeom>
              <a:solidFill>
                <a:srgbClr val="FF0000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643968" y="1314588"/>
                <a:ext cx="1677800" cy="1660592"/>
              </a:xfrm>
              <a:prstGeom prst="ellipse">
                <a:avLst/>
              </a:prstGeom>
              <a:solidFill>
                <a:srgbClr val="FF0000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111451" y="1025860"/>
              <a:ext cx="38235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Add more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landable</a:t>
              </a:r>
              <a:r>
                <a:rPr lang="en-US" sz="2800" dirty="0" smtClean="0">
                  <a:solidFill>
                    <a:schemeClr val="bg1"/>
                  </a:solidFill>
                </a:rPr>
                <a:t> fields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77"/>
          <p:cNvGrpSpPr/>
          <p:nvPr/>
        </p:nvGrpSpPr>
        <p:grpSpPr>
          <a:xfrm>
            <a:off x="-2165488" y="-1085172"/>
            <a:ext cx="11640808" cy="8375408"/>
            <a:chOff x="-2165488" y="-1085172"/>
            <a:chExt cx="11640808" cy="8375408"/>
          </a:xfrm>
        </p:grpSpPr>
        <p:sp>
          <p:nvSpPr>
            <p:cNvPr id="54" name="Oval 53"/>
            <p:cNvSpPr/>
            <p:nvPr/>
          </p:nvSpPr>
          <p:spPr>
            <a:xfrm>
              <a:off x="-2165488" y="1169052"/>
              <a:ext cx="1677800" cy="1660592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-784768" y="2863676"/>
              <a:ext cx="1677800" cy="1660592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145568" y="3971436"/>
              <a:ext cx="1677800" cy="1660592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1075904" y="3468732"/>
              <a:ext cx="1677800" cy="1660592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1828816" y="4057868"/>
              <a:ext cx="1677800" cy="1660592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1765120" y="2151692"/>
              <a:ext cx="1677800" cy="1660592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5698016" y="952940"/>
              <a:ext cx="1677800" cy="1660592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7133328" y="723196"/>
              <a:ext cx="1677800" cy="1660592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5661616" y="1407868"/>
              <a:ext cx="1677800" cy="1660592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4367328" y="-309508"/>
              <a:ext cx="1677800" cy="1660592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4301360" y="-1085172"/>
              <a:ext cx="1677800" cy="1660592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6184784" y="5629644"/>
              <a:ext cx="1677800" cy="1660592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7797520" y="3789436"/>
              <a:ext cx="1677800" cy="1660592"/>
            </a:xfrm>
            <a:prstGeom prst="ellipse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2595376" y="5124684"/>
            <a:ext cx="1677800" cy="1660592"/>
          </a:xfrm>
          <a:prstGeom prst="ellipse">
            <a:avLst/>
          </a:prstGeom>
          <a:solidFill>
            <a:srgbClr val="FFFF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9307" y="655092"/>
            <a:ext cx="2345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Six Mile Circles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2238199">
            <a:off x="8002598" y="5873087"/>
            <a:ext cx="609600" cy="609600"/>
            <a:chOff x="7086600" y="4876800"/>
            <a:chExt cx="609600" cy="6096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7086600" y="4953000"/>
              <a:ext cx="609600" cy="4572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7010399" y="5181600"/>
              <a:ext cx="6096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/>
          <p:nvPr/>
        </p:nvGrpSpPr>
        <p:grpSpPr>
          <a:xfrm>
            <a:off x="685800" y="6150592"/>
            <a:ext cx="7813344" cy="457200"/>
            <a:chOff x="771970" y="5943600"/>
            <a:chExt cx="4892468" cy="457200"/>
          </a:xfrm>
        </p:grpSpPr>
        <p:cxnSp>
          <p:nvCxnSpPr>
            <p:cNvPr id="9" name="Straight Connector 8"/>
            <p:cNvCxnSpPr/>
            <p:nvPr/>
          </p:nvCxnSpPr>
          <p:spPr>
            <a:xfrm rot="10800000">
              <a:off x="914400" y="5943600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1970" y="601980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miles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65866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3914" y="6031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endParaRPr lang="en-US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8314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US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2714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US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62752" y="601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en-US" dirty="0" smtClean="0"/>
            </a:p>
          </p:txBody>
        </p:sp>
      </p:grp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82" y="266903"/>
            <a:ext cx="3429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01304" y="4114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1,000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3949" y="22860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3949" y="5450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3,000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352451" y="510425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ft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190947" y="415116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1,000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193219" y="323901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1,500 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914400" y="1146220"/>
            <a:ext cx="7261418" cy="319944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5" idx="3"/>
          </p:cNvCxnSpPr>
          <p:nvPr/>
        </p:nvCxnSpPr>
        <p:spPr>
          <a:xfrm rot="5400000" flipH="1" flipV="1">
            <a:off x="-1811951" y="3428789"/>
            <a:ext cx="5425406" cy="27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798400" y="-5291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Required Altitude for Best L/D = 30:1</a:t>
            </a:r>
            <a:endParaRPr lang="en-US" sz="4000" dirty="0"/>
          </a:p>
        </p:txBody>
      </p:sp>
      <p:grpSp>
        <p:nvGrpSpPr>
          <p:cNvPr id="4" name="Group 60"/>
          <p:cNvGrpSpPr/>
          <p:nvPr/>
        </p:nvGrpSpPr>
        <p:grpSpPr>
          <a:xfrm>
            <a:off x="5472728" y="4378817"/>
            <a:ext cx="2821266" cy="1792551"/>
            <a:chOff x="5472728" y="4353636"/>
            <a:chExt cx="2702287" cy="1804860"/>
          </a:xfrm>
        </p:grpSpPr>
        <p:sp>
          <p:nvSpPr>
            <p:cNvPr id="58" name="Left Brace 57"/>
            <p:cNvSpPr/>
            <p:nvPr/>
          </p:nvSpPr>
          <p:spPr>
            <a:xfrm>
              <a:off x="7956651" y="4353636"/>
              <a:ext cx="218364" cy="1774209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72728" y="5494759"/>
              <a:ext cx="2521588" cy="663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500 ft Pattern Altitude</a:t>
              </a:r>
            </a:p>
            <a:p>
              <a:r>
                <a:rPr lang="en-US" dirty="0" smtClean="0"/>
                <a:t>Plus 500 ft Safety Margin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52282" y="3631847"/>
            <a:ext cx="4025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a 500 ft pattern plus 500 ft safety</a:t>
            </a:r>
          </a:p>
          <a:p>
            <a:r>
              <a:rPr lang="en-US" dirty="0" smtClean="0"/>
              <a:t>You need ~2,800 ft to go 10 miles.</a:t>
            </a:r>
          </a:p>
          <a:p>
            <a:endParaRPr lang="en-US" dirty="0" smtClean="0"/>
          </a:p>
          <a:p>
            <a:r>
              <a:rPr lang="en-US" dirty="0" smtClean="0"/>
              <a:t>At 2,500 ft, you can go about </a:t>
            </a:r>
            <a:r>
              <a:rPr lang="en-US" b="1" dirty="0" smtClean="0"/>
              <a:t>eight</a:t>
            </a:r>
            <a:r>
              <a:rPr lang="en-US" dirty="0" smtClean="0"/>
              <a:t> miles.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1506</Words>
  <Application>Microsoft Office PowerPoint</Application>
  <PresentationFormat>On-screen Show (4:3)</PresentationFormat>
  <Paragraphs>372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Image</vt:lpstr>
      <vt:lpstr>Cross-Country for Beginners Part 5:  Flight Computers and Final Glides</vt:lpstr>
      <vt:lpstr>Tonights Topics</vt:lpstr>
      <vt:lpstr>Final Glides</vt:lpstr>
      <vt:lpstr>You ask, “How Far Can I Glide?”</vt:lpstr>
      <vt:lpstr>What about safety margin?</vt:lpstr>
      <vt:lpstr>Slide 6</vt:lpstr>
      <vt:lpstr>Required Altitude for Best L/D = 30:1</vt:lpstr>
      <vt:lpstr>Slide 8</vt:lpstr>
      <vt:lpstr>Required Altitude for Best L/D = 30:1</vt:lpstr>
      <vt:lpstr>Slide 10</vt:lpstr>
      <vt:lpstr>What if Best L/D more like 35:1?</vt:lpstr>
      <vt:lpstr>Slide 12</vt:lpstr>
      <vt:lpstr>What’s the point?</vt:lpstr>
      <vt:lpstr>Why Cruise Faster than Best L/D?</vt:lpstr>
      <vt:lpstr>What about Incorrect Wind?</vt:lpstr>
      <vt:lpstr>Now what’s the point?</vt:lpstr>
      <vt:lpstr>What if you had a Flight Computer</vt:lpstr>
      <vt:lpstr>Let’s talk Flight Computers</vt:lpstr>
      <vt:lpstr>PDA and PNA based Systems</vt:lpstr>
      <vt:lpstr>Glide Navigator II</vt:lpstr>
      <vt:lpstr>Low Cost Systems</vt:lpstr>
      <vt:lpstr>What Low Cost Systems Can Do</vt:lpstr>
      <vt:lpstr>What Low Cost Systems Can’t Do</vt:lpstr>
      <vt:lpstr>Low Cost Systems</vt:lpstr>
      <vt:lpstr>What Medium Cost Systems Can Do</vt:lpstr>
      <vt:lpstr>What Medium Cost Systems Can’t Do</vt:lpstr>
      <vt:lpstr>SeeYou Mobile and LX Nano</vt:lpstr>
      <vt:lpstr>High End Systems</vt:lpstr>
      <vt:lpstr>What High End Systems Can Do</vt:lpstr>
      <vt:lpstr>What High End Systems Can’t Do</vt:lpstr>
      <vt:lpstr>Example High End Systems</vt:lpstr>
      <vt:lpstr>Flight Analysis</vt:lpstr>
      <vt:lpstr>Slide 33</vt:lpstr>
      <vt:lpstr>Slide 34</vt:lpstr>
      <vt:lpstr>Slide 35</vt:lpstr>
      <vt:lpstr>Let’s look at this trace …</vt:lpstr>
      <vt:lpstr>That’s all folks!</vt:lpstr>
    </vt:vector>
  </TitlesOfParts>
  <Company>PeopleTec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Elliott</dc:creator>
  <cp:lastModifiedBy>bill.elliott</cp:lastModifiedBy>
  <cp:revision>39</cp:revision>
  <dcterms:created xsi:type="dcterms:W3CDTF">2011-03-24T14:02:39Z</dcterms:created>
  <dcterms:modified xsi:type="dcterms:W3CDTF">2011-06-03T00:34:26Z</dcterms:modified>
</cp:coreProperties>
</file>